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2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8" r:id="rId3"/>
    <p:sldId id="257" r:id="rId4"/>
    <p:sldId id="260" r:id="rId5"/>
    <p:sldId id="261" r:id="rId6"/>
    <p:sldId id="262" r:id="rId7"/>
    <p:sldId id="263" r:id="rId8"/>
    <p:sldId id="268" r:id="rId9"/>
    <p:sldId id="269" r:id="rId10"/>
    <p:sldId id="264" r:id="rId11"/>
    <p:sldId id="266" r:id="rId12"/>
    <p:sldId id="265" r:id="rId13"/>
    <p:sldId id="270" r:id="rId14"/>
    <p:sldId id="267" r:id="rId15"/>
  </p:sldIdLst>
  <p:sldSz cx="9144000" cy="6858000" type="screen4x3"/>
  <p:notesSz cx="6883400" cy="99949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iffany-Lee.Wachs" initials="T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  <a:srgbClr val="006666"/>
    <a:srgbClr val="00CC99"/>
    <a:srgbClr val="FF7C80"/>
    <a:srgbClr val="FFFFFF"/>
    <a:srgbClr val="DEF3AB"/>
    <a:srgbClr val="D3ECF2"/>
    <a:srgbClr val="E4C056"/>
    <a:srgbClr val="ABDAE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ittlere Formatvorlage 1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Mittlere Formatvorlage 1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78" autoAdjust="0"/>
    <p:restoredTop sz="90994" autoAdjust="0"/>
  </p:normalViewPr>
  <p:slideViewPr>
    <p:cSldViewPr>
      <p:cViewPr varScale="1">
        <p:scale>
          <a:sx n="90" d="100"/>
          <a:sy n="90" d="100"/>
        </p:scale>
        <p:origin x="-22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3264" y="-90"/>
      </p:cViewPr>
      <p:guideLst>
        <p:guide orient="horz" pos="3148"/>
        <p:guide pos="216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3"/>
          </p:nvPr>
        </p:nvSpPr>
        <p:spPr bwMode="auto">
          <a:xfrm>
            <a:off x="3898900" y="9493250"/>
            <a:ext cx="2982913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5" rIns="91430" bIns="45715" numCol="1" anchor="b" anchorCtr="0" compatLnSpc="1">
            <a:prstTxWarp prst="textNoShape">
              <a:avLst/>
            </a:prstTxWarp>
          </a:bodyPr>
          <a:lstStyle>
            <a:lvl1pPr algn="r" defTabSz="890588">
              <a:spcBef>
                <a:spcPct val="50000"/>
              </a:spcBef>
              <a:defRPr>
                <a:latin typeface="Arial" charset="0"/>
              </a:defRPr>
            </a:lvl1pPr>
          </a:lstStyle>
          <a:p>
            <a:pPr>
              <a:defRPr/>
            </a:pPr>
            <a:fld id="{AEFD2293-0389-4935-8372-1C2498423A8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4179015107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47688" y="665163"/>
            <a:ext cx="3608387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45" tIns="45973" rIns="91945" bIns="45973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de-DE"/>
              <a:t>Guideline für das Erstellen von Präsentationen</a:t>
            </a:r>
          </a:p>
          <a:p>
            <a:pPr>
              <a:defRPr/>
            </a:pPr>
            <a:r>
              <a:rPr lang="de-DE"/>
              <a:t>Ort, Datum</a:t>
            </a:r>
          </a:p>
        </p:txBody>
      </p:sp>
      <p:sp>
        <p:nvSpPr>
          <p:cNvPr id="5120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555625" y="3048000"/>
            <a:ext cx="5772150" cy="43291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747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558800" y="7354888"/>
            <a:ext cx="5764213" cy="15001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945" tIns="45973" rIns="91945" bIns="459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Notizzettelmaster</a:t>
            </a:r>
            <a:br>
              <a:rPr lang="de-DE" noProof="0" smtClean="0"/>
            </a:br>
            <a:r>
              <a:rPr lang="de-DE" noProof="0" smtClean="0"/>
              <a:t>Raum für weiterführende Informationen und Erläuterungen im Handout zur Übergabe an den Kunden</a:t>
            </a:r>
          </a:p>
        </p:txBody>
      </p:sp>
    </p:spTree>
    <p:extLst>
      <p:ext uri="{BB962C8B-B14F-4D97-AF65-F5344CB8AC3E}">
        <p14:creationId xmlns:p14="http://schemas.microsoft.com/office/powerpoint/2010/main" xmlns="" val="4018061092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algn="l" rtl="0" eaLnBrk="0" fontAlgn="base" hangingPunct="0">
      <a:lnSpc>
        <a:spcPts val="1500"/>
      </a:lnSpc>
      <a:spcBef>
        <a:spcPct val="0"/>
      </a:spcBef>
      <a:spcAft>
        <a:spcPts val="60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16663" y="404813"/>
            <a:ext cx="2647950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624638"/>
            <a:ext cx="9144000" cy="23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683568" y="5445224"/>
            <a:ext cx="3557587" cy="79208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600">
                <a:solidFill>
                  <a:srgbClr val="008080"/>
                </a:solidFill>
                <a:latin typeface="DINOT "/>
              </a:defRPr>
            </a:lvl1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16" name="Titel 1"/>
          <p:cNvSpPr>
            <a:spLocks noGrp="1"/>
          </p:cNvSpPr>
          <p:nvPr>
            <p:ph type="title"/>
          </p:nvPr>
        </p:nvSpPr>
        <p:spPr>
          <a:xfrm>
            <a:off x="611188" y="2066926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740564589"/>
      </p:ext>
    </p:extLst>
  </p:cSld>
  <p:clrMapOvr>
    <a:masterClrMapping/>
  </p:clrMapOvr>
  <p:transition spd="med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91350" y="17463"/>
            <a:ext cx="2152650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624638"/>
            <a:ext cx="9144000" cy="23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el 6"/>
          <p:cNvSpPr>
            <a:spLocks noGrp="1"/>
          </p:cNvSpPr>
          <p:nvPr>
            <p:ph type="title"/>
          </p:nvPr>
        </p:nvSpPr>
        <p:spPr>
          <a:xfrm>
            <a:off x="611560" y="931240"/>
            <a:ext cx="7546032" cy="479960"/>
          </a:xfrm>
          <a:prstGeom prst="rect">
            <a:avLst/>
          </a:prstGeom>
        </p:spPr>
        <p:txBody>
          <a:bodyPr/>
          <a:lstStyle>
            <a:lvl1pPr algn="l">
              <a:defRPr sz="2000">
                <a:solidFill>
                  <a:srgbClr val="006666"/>
                </a:solidFill>
                <a:latin typeface="DINOT-Bold" pitchFamily="34" charset="0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358124070"/>
      </p:ext>
    </p:extLst>
  </p:cSld>
  <p:clrMapOvr>
    <a:masterClrMapping/>
  </p:clrMapOvr>
  <p:transition spd="med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91350" y="17463"/>
            <a:ext cx="2152650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624638"/>
            <a:ext cx="9144000" cy="23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el 6"/>
          <p:cNvSpPr>
            <a:spLocks noGrp="1"/>
          </p:cNvSpPr>
          <p:nvPr>
            <p:ph type="title"/>
          </p:nvPr>
        </p:nvSpPr>
        <p:spPr>
          <a:xfrm>
            <a:off x="611560" y="931240"/>
            <a:ext cx="7546032" cy="479960"/>
          </a:xfrm>
          <a:prstGeom prst="rect">
            <a:avLst/>
          </a:prstGeom>
        </p:spPr>
        <p:txBody>
          <a:bodyPr/>
          <a:lstStyle>
            <a:lvl1pPr algn="l">
              <a:defRPr sz="2000">
                <a:solidFill>
                  <a:srgbClr val="006666"/>
                </a:solidFill>
                <a:latin typeface="DINOT-Bold" pitchFamily="34" charset="0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684213" y="1989138"/>
            <a:ext cx="7127875" cy="3600450"/>
          </a:xfrm>
          <a:prstGeom prst="rect">
            <a:avLst/>
          </a:prstGeom>
        </p:spPr>
        <p:txBody>
          <a:bodyPr/>
          <a:lstStyle>
            <a:lvl1pPr marL="571500" indent="-180000">
              <a:buFont typeface="+mj-lt"/>
              <a:buAutoNum type="romanUcPeriod"/>
              <a:defRPr sz="1600">
                <a:solidFill>
                  <a:srgbClr val="006666"/>
                </a:solidFill>
                <a:latin typeface="DINOT "/>
              </a:defRPr>
            </a:lvl1pPr>
            <a:lvl2pPr marL="540000" indent="-216000">
              <a:buFont typeface="Wingdings" pitchFamily="2" charset="2"/>
              <a:buChar char="§"/>
              <a:defRPr sz="1600">
                <a:solidFill>
                  <a:srgbClr val="00CC99"/>
                </a:solidFill>
                <a:latin typeface="DINOT "/>
              </a:defRPr>
            </a:lvl2pPr>
            <a:lvl3pPr marL="1428750" indent="-514350">
              <a:buFont typeface="+mj-lt"/>
              <a:buAutoNum type="romanUcPeriod"/>
              <a:defRPr/>
            </a:lvl3pPr>
            <a:lvl4pPr marL="1885950" indent="-514350">
              <a:buFont typeface="+mj-lt"/>
              <a:buAutoNum type="romanUcPeriod"/>
              <a:defRPr/>
            </a:lvl4pPr>
            <a:lvl5pPr marL="2343150" indent="-514350">
              <a:buFont typeface="+mj-lt"/>
              <a:buAutoNum type="romanUcPeriod"/>
              <a:defRPr/>
            </a:lvl5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xmlns="" val="3585925871"/>
      </p:ext>
    </p:extLst>
  </p:cSld>
  <p:clrMapOvr>
    <a:masterClrMapping/>
  </p:clrMapOvr>
  <p:transition spd="med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16663" y="404813"/>
            <a:ext cx="2647950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624638"/>
            <a:ext cx="9144000" cy="23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6052" r:id="rId1"/>
    <p:sldLayoutId id="2147486053" r:id="rId2"/>
    <p:sldLayoutId id="2147486054" r:id="rId3"/>
  </p:sldLayoutIdLst>
  <p:transition spd="med">
    <p:randomBar dir="vert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006666"/>
          </a:solidFill>
          <a:latin typeface="DINOT-Bold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006666"/>
          </a:solidFill>
          <a:latin typeface="DINOT-Bold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006666"/>
          </a:solidFill>
          <a:latin typeface="DINOT-Bold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006666"/>
          </a:solidFill>
          <a:latin typeface="DINOT-Bold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006666"/>
          </a:solidFill>
          <a:latin typeface="DINOT-Bold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slide" Target="slide3.xml"/><Relationship Id="rId7" Type="http://schemas.openxmlformats.org/officeDocument/2006/relationships/slide" Target="slide10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6" Type="http://schemas.openxmlformats.org/officeDocument/2006/relationships/slide" Target="slide8.xml"/><Relationship Id="rId11" Type="http://schemas.openxmlformats.org/officeDocument/2006/relationships/slide" Target="slide14.xml"/><Relationship Id="rId5" Type="http://schemas.openxmlformats.org/officeDocument/2006/relationships/slide" Target="slide6.xml"/><Relationship Id="rId10" Type="http://schemas.openxmlformats.org/officeDocument/2006/relationships/slide" Target="slide13.xml"/><Relationship Id="rId4" Type="http://schemas.openxmlformats.org/officeDocument/2006/relationships/slide" Target="slide4.xml"/><Relationship Id="rId9" Type="http://schemas.openxmlformats.org/officeDocument/2006/relationships/slide" Target="slide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slide" Target="slide4.xml"/><Relationship Id="rId5" Type="http://schemas.openxmlformats.org/officeDocument/2006/relationships/image" Target="../media/image12.jpeg"/><Relationship Id="rId4" Type="http://schemas.openxmlformats.org/officeDocument/2006/relationships/image" Target="../media/image11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6" Type="http://schemas.openxmlformats.org/officeDocument/2006/relationships/slide" Target="slide6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403yhOJZ4hg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Relationship Id="rId4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hyperlink" Target="http://www.sat1.de/ratgeber/uebertriebener-umweltschutz" TargetMode="Externa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83568" y="1844824"/>
            <a:ext cx="8229600" cy="1143000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de-DE" sz="5400" b="1" i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DINOT "/>
              </a:rPr>
              <a:t>Der Umweltschutz </a:t>
            </a:r>
            <a:endParaRPr lang="de-DE" sz="5400" b="1" i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DINOT "/>
            </a:endParaRPr>
          </a:p>
        </p:txBody>
      </p:sp>
      <p:pic>
        <p:nvPicPr>
          <p:cNvPr id="4" name="Grafik 3" descr="umweltschutz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99792" y="2996952"/>
            <a:ext cx="3522853" cy="2880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Wolkenförmige Legende 5"/>
          <p:cNvSpPr/>
          <p:nvPr/>
        </p:nvSpPr>
        <p:spPr>
          <a:xfrm>
            <a:off x="2411760" y="1556792"/>
            <a:ext cx="4392488" cy="3384376"/>
          </a:xfrm>
          <a:prstGeom prst="cloudCallout">
            <a:avLst/>
          </a:prstGeom>
          <a:blipFill>
            <a:blip r:embed="rId3" cstate="print"/>
            <a:stretch>
              <a:fillRect/>
            </a:stretch>
          </a:blipFill>
          <a:ln>
            <a:headEnd type="oval" w="med" len="med"/>
            <a:tailEnd type="triangle" w="med" len="med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perspectiveRight"/>
              <a:lightRig rig="threePt" dir="t"/>
            </a:scene3d>
          </a:bodyPr>
          <a:lstStyle/>
          <a:p>
            <a:endParaRPr lang="de-DE" b="1" i="1" dirty="0" smtClean="0">
              <a:ln>
                <a:solidFill>
                  <a:srgbClr val="00CC99"/>
                </a:solidFill>
              </a:ln>
              <a:solidFill>
                <a:schemeClr val="tx2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de-DE" sz="2400" b="1" i="1" dirty="0" smtClean="0">
                <a:ln>
                  <a:solidFill>
                    <a:srgbClr val="00CC99"/>
                  </a:solidFill>
                </a:ln>
                <a:solidFill>
                  <a:schemeClr val="tx2">
                    <a:lumMod val="95000"/>
                    <a:lumOff val="5000"/>
                  </a:schemeClr>
                </a:solidFill>
                <a:latin typeface="DINOT-Bold" pitchFamily="34" charset="0"/>
              </a:rPr>
              <a:t>Das Thema Umwelt - und Klimaschutz geht uns alle etwas an und wird zunehmend wichtiger !!!</a:t>
            </a:r>
            <a:endParaRPr lang="de-DE" sz="2400" b="1" i="1" dirty="0">
              <a:ln>
                <a:solidFill>
                  <a:srgbClr val="00CC99"/>
                </a:solidFill>
              </a:ln>
              <a:solidFill>
                <a:schemeClr val="tx2">
                  <a:lumMod val="95000"/>
                  <a:lumOff val="5000"/>
                </a:schemeClr>
              </a:solidFill>
              <a:latin typeface="DINOT-Bold" pitchFamily="34" charset="0"/>
            </a:endParaRPr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6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schutz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9832" y="1844824"/>
            <a:ext cx="5625082" cy="453650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7546032" cy="479960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de-DE" sz="3600" i="1" dirty="0" smtClean="0"/>
              <a:t>  Die Gliederung </a:t>
            </a:r>
            <a:endParaRPr lang="de-DE" sz="3600" i="1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-324544" y="1772816"/>
            <a:ext cx="6264696" cy="4680520"/>
          </a:xfrm>
          <a:noFill/>
        </p:spPr>
        <p:txBody>
          <a:bodyPr/>
          <a:lstStyle/>
          <a:p>
            <a:pPr algn="ctr"/>
            <a:r>
              <a:rPr lang="de-DE" sz="2800" i="1" dirty="0" smtClean="0">
                <a:solidFill>
                  <a:schemeClr val="accent1">
                    <a:lumMod val="50000"/>
                  </a:schemeClr>
                </a:solidFill>
                <a:hlinkClick r:id="rId3" action="ppaction://hlinksldjump"/>
              </a:rPr>
              <a:t>Umweltschutz allgemein </a:t>
            </a:r>
            <a:endParaRPr lang="de-DE" sz="2800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791550" indent="-400050" algn="ctr"/>
            <a:r>
              <a:rPr lang="de-DE" sz="2800" i="1" dirty="0" smtClean="0">
                <a:solidFill>
                  <a:schemeClr val="accent1">
                    <a:lumMod val="50000"/>
                  </a:schemeClr>
                </a:solidFill>
                <a:hlinkClick r:id="rId4" action="ppaction://hlinksldjump"/>
              </a:rPr>
              <a:t>Maßnahmen zum Umweltschutz </a:t>
            </a:r>
            <a:endParaRPr lang="de-DE" sz="2800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791550" indent="-400050" algn="ctr"/>
            <a:r>
              <a:rPr lang="de-DE" sz="2800" i="1" dirty="0" smtClean="0">
                <a:solidFill>
                  <a:schemeClr val="accent1">
                    <a:lumMod val="50000"/>
                  </a:schemeClr>
                </a:solidFill>
                <a:hlinkClick r:id="rId5" action="ppaction://hlinksldjump"/>
              </a:rPr>
              <a:t>Speziell im Büro</a:t>
            </a:r>
            <a:endParaRPr lang="de-DE" sz="2800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791550" indent="-400050" algn="ctr"/>
            <a:r>
              <a:rPr lang="de-DE" sz="2800" i="1" dirty="0" smtClean="0">
                <a:solidFill>
                  <a:schemeClr val="accent1">
                    <a:lumMod val="50000"/>
                  </a:schemeClr>
                </a:solidFill>
                <a:hlinkClick r:id="rId6" action="ppaction://hlinksldjump"/>
              </a:rPr>
              <a:t> Diagramme</a:t>
            </a:r>
            <a:endParaRPr lang="de-DE" sz="2800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791550" indent="-400050" algn="ctr"/>
            <a:r>
              <a:rPr lang="de-DE" sz="2800" i="1" dirty="0" smtClean="0">
                <a:solidFill>
                  <a:schemeClr val="accent1">
                    <a:lumMod val="50000"/>
                  </a:schemeClr>
                </a:solidFill>
                <a:hlinkClick r:id="rId7" action="ppaction://hlinksldjump"/>
              </a:rPr>
              <a:t>Direkt auf die Laurat bezogen</a:t>
            </a:r>
            <a:endParaRPr lang="de-DE" sz="2800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791550" indent="-400050" algn="ctr"/>
            <a:r>
              <a:rPr lang="de-DE" sz="2800" i="1" dirty="0" smtClean="0">
                <a:solidFill>
                  <a:schemeClr val="accent1">
                    <a:lumMod val="50000"/>
                  </a:schemeClr>
                </a:solidFill>
                <a:hlinkClick r:id="rId8" action="ppaction://hlinksldjump"/>
              </a:rPr>
              <a:t>Folge bei nicht Einhaltung ?</a:t>
            </a:r>
            <a:endParaRPr lang="de-DE" sz="2800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791550" indent="-400050" algn="ctr"/>
            <a:r>
              <a:rPr lang="de-DE" sz="2800" i="1" dirty="0" smtClean="0">
                <a:solidFill>
                  <a:schemeClr val="accent1">
                    <a:lumMod val="50000"/>
                  </a:schemeClr>
                </a:solidFill>
                <a:hlinkClick r:id="rId9" action="ppaction://hlinksldjump"/>
              </a:rPr>
              <a:t>Video</a:t>
            </a:r>
            <a:endParaRPr lang="de-DE" sz="2800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791550" indent="-400050" algn="ctr"/>
            <a:r>
              <a:rPr lang="de-DE" sz="2800" i="1" dirty="0" smtClean="0">
                <a:solidFill>
                  <a:schemeClr val="accent1">
                    <a:lumMod val="50000"/>
                  </a:schemeClr>
                </a:solidFill>
                <a:hlinkClick r:id="rId10" action="ppaction://hlinksldjump"/>
              </a:rPr>
              <a:t>Übertriebener Umweltschutz ?</a:t>
            </a:r>
            <a:endParaRPr lang="de-DE" sz="2800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791550" indent="-400050">
              <a:buNone/>
            </a:pPr>
            <a:endParaRPr lang="de-DE" dirty="0" smtClean="0"/>
          </a:p>
          <a:p>
            <a:pPr marL="791550" indent="-400050"/>
            <a:endParaRPr lang="de-DE" dirty="0" smtClean="0"/>
          </a:p>
          <a:p>
            <a:pPr marL="791550" indent="-400050"/>
            <a:endParaRPr lang="de-DE" dirty="0" smtClean="0"/>
          </a:p>
          <a:p>
            <a:pPr marL="791550" indent="-400050">
              <a:buNone/>
            </a:pPr>
            <a:endParaRPr lang="de-DE" dirty="0" smtClean="0"/>
          </a:p>
        </p:txBody>
      </p:sp>
      <p:sp>
        <p:nvSpPr>
          <p:cNvPr id="5" name="Interaktive Schaltfläche: Start 4">
            <a:hlinkClick r:id="rId11" action="ppaction://hlinksldjump" highlightClick="1"/>
          </p:cNvPr>
          <p:cNvSpPr/>
          <p:nvPr/>
        </p:nvSpPr>
        <p:spPr>
          <a:xfrm>
            <a:off x="107504" y="6237312"/>
            <a:ext cx="360040" cy="288032"/>
          </a:xfrm>
          <a:prstGeom prst="actionButtonHom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4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de-DE" sz="3600" i="1" dirty="0" smtClean="0"/>
              <a:t>  Der Umweltschutz </a:t>
            </a:r>
            <a:endParaRPr lang="de-DE" sz="3600" i="1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r">
              <a:buNone/>
            </a:pPr>
            <a:r>
              <a:rPr lang="de-DE" b="1" dirty="0" smtClean="0"/>
              <a:t>…</a:t>
            </a:r>
            <a:r>
              <a:rPr lang="de-DE" i="1" dirty="0" smtClean="0"/>
              <a:t>bezeichnet die Gesamtheit aller Maßnahmen zum </a:t>
            </a:r>
            <a:r>
              <a:rPr lang="de-DE" i="1" dirty="0" smtClean="0"/>
              <a:t>Schutz </a:t>
            </a:r>
            <a:r>
              <a:rPr lang="de-DE" i="1" dirty="0" smtClean="0"/>
              <a:t>der Umwelt mit dem Ziel der Erhaltung der natürlichen Lebensgrundlage aller Lebewesen mit einem funktionierenden Naturhaushalt</a:t>
            </a:r>
            <a:r>
              <a:rPr lang="de-DE" i="1" dirty="0" smtClean="0"/>
              <a:t>.</a:t>
            </a:r>
          </a:p>
          <a:p>
            <a:pPr algn="just">
              <a:buNone/>
            </a:pPr>
            <a:endParaRPr lang="de-DE" i="1" dirty="0" smtClean="0"/>
          </a:p>
          <a:p>
            <a:pPr algn="ctr">
              <a:buNone/>
            </a:pPr>
            <a:r>
              <a:rPr lang="de-DE" i="1" dirty="0" smtClean="0"/>
              <a:t> </a:t>
            </a:r>
            <a:r>
              <a:rPr lang="de-DE" i="1" dirty="0" smtClean="0"/>
              <a:t>Gegebenenfalls sollen durch den Menschen verursachte Beeinträchtigungen oder Schäden behoben werden. </a:t>
            </a:r>
            <a:endParaRPr lang="de-DE" i="1" dirty="0" smtClean="0"/>
          </a:p>
          <a:p>
            <a:pPr algn="ctr">
              <a:buNone/>
            </a:pPr>
            <a:r>
              <a:rPr lang="de-DE" i="1" dirty="0" smtClean="0"/>
              <a:t>Das </a:t>
            </a:r>
            <a:r>
              <a:rPr lang="de-DE" i="1" dirty="0" smtClean="0"/>
              <a:t>Augenmerk des Umweltschutzes liegt dabei sowohl auf einzelnen Teilbereichen der Umwelt (wie Boden, Wasser, Luft, Klima), als auch auf den Wechselwirkungen zwischen ihnen. </a:t>
            </a:r>
          </a:p>
          <a:p>
            <a:pPr algn="ctr">
              <a:buNone/>
            </a:pPr>
            <a:endParaRPr lang="de-DE" dirty="0"/>
          </a:p>
        </p:txBody>
      </p:sp>
      <p:sp>
        <p:nvSpPr>
          <p:cNvPr id="4" name="Sonne 3"/>
          <p:cNvSpPr/>
          <p:nvPr/>
        </p:nvSpPr>
        <p:spPr>
          <a:xfrm>
            <a:off x="5220072" y="4509120"/>
            <a:ext cx="1152128" cy="1152128"/>
          </a:xfrm>
          <a:prstGeom prst="sun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Wolke 4"/>
          <p:cNvSpPr/>
          <p:nvPr/>
        </p:nvSpPr>
        <p:spPr>
          <a:xfrm>
            <a:off x="6084168" y="4869160"/>
            <a:ext cx="1656184" cy="792088"/>
          </a:xfrm>
          <a:prstGeom prst="cloud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Mond 5"/>
          <p:cNvSpPr/>
          <p:nvPr/>
        </p:nvSpPr>
        <p:spPr>
          <a:xfrm>
            <a:off x="7668344" y="4437112"/>
            <a:ext cx="792088" cy="1008112"/>
          </a:xfrm>
          <a:prstGeom prst="moon">
            <a:avLst/>
          </a:prstGeom>
          <a:solidFill>
            <a:srgbClr val="DEF3AB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Stern mit 5 Zacken 6"/>
          <p:cNvSpPr/>
          <p:nvPr/>
        </p:nvSpPr>
        <p:spPr>
          <a:xfrm>
            <a:off x="7452320" y="4437112"/>
            <a:ext cx="432048" cy="504056"/>
          </a:xfrm>
          <a:prstGeom prst="star5">
            <a:avLst/>
          </a:prstGeom>
          <a:solidFill>
            <a:srgbClr val="FFFF0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Interaktive Schaltfläche: Start 7">
            <a:hlinkClick r:id="rId2" action="ppaction://hlinksldjump" highlightClick="1"/>
          </p:cNvPr>
          <p:cNvSpPr/>
          <p:nvPr/>
        </p:nvSpPr>
        <p:spPr>
          <a:xfrm>
            <a:off x="0" y="6237312"/>
            <a:ext cx="288032" cy="288032"/>
          </a:xfrm>
          <a:prstGeom prst="actionButtonHom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Umwelt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908720"/>
            <a:ext cx="7488832" cy="56495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323528" y="1196752"/>
            <a:ext cx="8496944" cy="5256584"/>
          </a:xfrm>
        </p:spPr>
        <p:txBody>
          <a:bodyPr/>
          <a:lstStyle/>
          <a:p>
            <a:pPr algn="just">
              <a:buFont typeface="Wingdings" pitchFamily="2" charset="2"/>
              <a:buChar char="v"/>
            </a:pPr>
            <a:endParaRPr lang="de-DE" sz="1800" b="1" i="1" dirty="0" smtClean="0">
              <a:solidFill>
                <a:srgbClr val="C00000"/>
              </a:solidFill>
            </a:endParaRPr>
          </a:p>
          <a:p>
            <a:pPr algn="ctr">
              <a:buFont typeface="Wingdings" pitchFamily="2" charset="2"/>
              <a:buChar char="v"/>
            </a:pPr>
            <a:r>
              <a:rPr lang="de-DE" sz="1800" b="1" i="1" dirty="0" smtClean="0">
                <a:solidFill>
                  <a:srgbClr val="C00000"/>
                </a:solidFill>
              </a:rPr>
              <a:t>Es gibt dutzende Möglichkeiten Daheim, im Garten, im Büro oder im täglichen Leben die Umwelt zu schonen… ! </a:t>
            </a:r>
            <a:endParaRPr lang="de-DE" b="1" dirty="0" smtClean="0"/>
          </a:p>
          <a:p>
            <a:pPr marL="756000" lvl="0" indent="-324000" algn="ctr">
              <a:lnSpc>
                <a:spcPct val="150000"/>
              </a:lnSpc>
              <a:buFont typeface="Courier New" pitchFamily="49" charset="0"/>
              <a:buChar char="o"/>
            </a:pPr>
            <a:r>
              <a:rPr lang="de-D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Licht ausschalten, sobald man einen Raum verlässt.</a:t>
            </a:r>
          </a:p>
          <a:p>
            <a:pPr marL="756000" lvl="0" indent="-324000" algn="ctr">
              <a:lnSpc>
                <a:spcPct val="150000"/>
              </a:lnSpc>
              <a:buFont typeface="Courier New" pitchFamily="49" charset="0"/>
              <a:buChar char="o"/>
            </a:pPr>
            <a:r>
              <a:rPr lang="de-D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Den PC ausschalten, wenn er nicht mehr gebraucht, wird sowie selten genutzte Geräte ausschalten.</a:t>
            </a:r>
          </a:p>
          <a:p>
            <a:pPr marL="756000" lvl="0" indent="-324000" algn="ctr">
              <a:lnSpc>
                <a:spcPct val="150000"/>
              </a:lnSpc>
              <a:buFont typeface="Courier New" pitchFamily="49" charset="0"/>
              <a:buChar char="o"/>
            </a:pPr>
            <a:r>
              <a:rPr lang="de-D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Alte Kühlschränke gegen neue austauschen (Alte Geräte können bis zu 50% mehr Energie verbrauchen als Neue).</a:t>
            </a:r>
          </a:p>
          <a:p>
            <a:pPr marL="756000" lvl="0" indent="-324000" algn="ctr">
              <a:lnSpc>
                <a:spcPct val="150000"/>
              </a:lnSpc>
              <a:buFont typeface="Courier New" pitchFamily="49" charset="0"/>
              <a:buChar char="o"/>
            </a:pPr>
            <a:r>
              <a:rPr lang="de-D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Das Haus oder die Wohnung so gut isolieren wie es nur geht.</a:t>
            </a:r>
          </a:p>
          <a:p>
            <a:pPr marL="756000" lvl="0" indent="-324000" algn="ctr">
              <a:lnSpc>
                <a:spcPct val="150000"/>
              </a:lnSpc>
              <a:buFont typeface="Courier New" pitchFamily="49" charset="0"/>
              <a:buChar char="o"/>
            </a:pPr>
            <a:r>
              <a:rPr lang="de-D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Alte Fenster gegen energieeffiziente austauschen.</a:t>
            </a:r>
          </a:p>
          <a:p>
            <a:pPr marL="756000" lvl="0" indent="-324000" algn="ctr">
              <a:lnSpc>
                <a:spcPct val="150000"/>
              </a:lnSpc>
              <a:buFont typeface="Courier New" pitchFamily="49" charset="0"/>
              <a:buChar char="o"/>
            </a:pPr>
            <a:r>
              <a:rPr lang="de-D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Geräte </a:t>
            </a:r>
            <a:r>
              <a:rPr lang="de-D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die man selten braucht ausleihen oder mieten.</a:t>
            </a:r>
          </a:p>
          <a:p>
            <a:pPr marL="756000" lvl="0" indent="-324000" algn="ctr">
              <a:lnSpc>
                <a:spcPct val="150000"/>
              </a:lnSpc>
              <a:buFont typeface="Courier New" pitchFamily="49" charset="0"/>
              <a:buChar char="o"/>
            </a:pPr>
            <a:r>
              <a:rPr lang="de-D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Immer auf den korrekten Reifendruck in den Fahrzeugen achten, das spart Benzin oder öfter         fahren </a:t>
            </a:r>
          </a:p>
          <a:p>
            <a:pPr marL="756000" lvl="0" indent="-324000" algn="ctr"/>
            <a:endParaRPr lang="de-DE" dirty="0" smtClean="0"/>
          </a:p>
          <a:p>
            <a:pPr lvl="0" algn="ctr"/>
            <a:endParaRPr lang="de-DE" dirty="0" smtClean="0"/>
          </a:p>
          <a:p>
            <a:pPr lvl="0" algn="ctr"/>
            <a:endParaRPr lang="de-DE" dirty="0" smtClean="0"/>
          </a:p>
          <a:p>
            <a:pPr lvl="0" algn="ctr"/>
            <a:endParaRPr lang="de-DE" dirty="0" smtClean="0"/>
          </a:p>
          <a:p>
            <a:pPr lvl="0" algn="ctr"/>
            <a:endParaRPr lang="de-DE" dirty="0" smtClean="0"/>
          </a:p>
          <a:p>
            <a:pPr lvl="0" algn="ctr">
              <a:buNone/>
            </a:pPr>
            <a:endParaRPr lang="de-DE" dirty="0" smtClean="0"/>
          </a:p>
          <a:p>
            <a:pPr lvl="0"/>
            <a:endParaRPr lang="de-DE" dirty="0" smtClean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7546032" cy="479960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de-DE" sz="2800" i="1" dirty="0" smtClean="0"/>
              <a:t> Wie kann ich die Umwelt schützen ?</a:t>
            </a:r>
            <a:endParaRPr lang="de-DE" sz="2800" i="1" dirty="0"/>
          </a:p>
        </p:txBody>
      </p:sp>
      <p:pic>
        <p:nvPicPr>
          <p:cNvPr id="1026" name="Picture 2" descr="C:\Dokumente und Einstellungen\Tiffany-Lee.Wachs\Lokale Einstellungen\Temporary Internet Files\Content.IE5\EHBXII94\MC900383374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5733256"/>
            <a:ext cx="400459" cy="3834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Interaktive Schaltfläche: Start 5">
            <a:hlinkClick r:id="rId4" action="ppaction://hlinksldjump" highlightClick="1"/>
          </p:cNvPr>
          <p:cNvSpPr/>
          <p:nvPr/>
        </p:nvSpPr>
        <p:spPr>
          <a:xfrm>
            <a:off x="107504" y="6165304"/>
            <a:ext cx="360040" cy="360040"/>
          </a:xfrm>
          <a:prstGeom prst="actionButtonHom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800" decel="100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800" decel="100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800" decel="100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8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800" decel="100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683568" y="617304"/>
            <a:ext cx="7309783" cy="4972284"/>
          </a:xfrm>
        </p:spPr>
        <p:txBody>
          <a:bodyPr/>
          <a:lstStyle/>
          <a:p>
            <a:pPr lvl="0">
              <a:buFont typeface="Courier New" pitchFamily="49" charset="0"/>
              <a:buChar char="o"/>
            </a:pPr>
            <a:endParaRPr lang="de-DE" dirty="0" smtClean="0">
              <a:solidFill>
                <a:schemeClr val="accent5">
                  <a:lumMod val="25000"/>
                </a:schemeClr>
              </a:solidFill>
            </a:endParaRPr>
          </a:p>
          <a:p>
            <a:pPr>
              <a:buFont typeface="Courier New" pitchFamily="49" charset="0"/>
              <a:buChar char="o"/>
            </a:pPr>
            <a:r>
              <a:rPr lang="de-DE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Nur volle Waschmaschinen und Trockner anwerfen </a:t>
            </a:r>
          </a:p>
          <a:p>
            <a:pPr lvl="0">
              <a:buFont typeface="Courier New" pitchFamily="49" charset="0"/>
              <a:buChar char="o"/>
            </a:pPr>
            <a:endParaRPr lang="de-DE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0">
              <a:buFont typeface="Courier New" pitchFamily="49" charset="0"/>
              <a:buChar char="o"/>
            </a:pPr>
            <a:r>
              <a:rPr lang="de-DE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Ein zwei Wege Spülsystem für das                einbauen</a:t>
            </a:r>
          </a:p>
          <a:p>
            <a:pPr lvl="0">
              <a:buFont typeface="Courier New" pitchFamily="49" charset="0"/>
              <a:buChar char="o"/>
            </a:pPr>
            <a:r>
              <a:rPr lang="de-DE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Das                  in der Waschanlage waschen anstatt daheim mit dem Gartenschlauch</a:t>
            </a:r>
          </a:p>
          <a:p>
            <a:pPr lvl="0">
              <a:buFont typeface="Courier New" pitchFamily="49" charset="0"/>
              <a:buChar char="o"/>
            </a:pPr>
            <a:r>
              <a:rPr lang="de-DE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Taschen und Beutel aus Supermärkten wiederverwenden</a:t>
            </a:r>
          </a:p>
          <a:p>
            <a:pPr lvl="0">
              <a:buFont typeface="Courier New" pitchFamily="49" charset="0"/>
              <a:buChar char="o"/>
            </a:pPr>
            <a:r>
              <a:rPr lang="de-DE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Stoffservietten verwenden anstatt Servietten aus Papier</a:t>
            </a:r>
          </a:p>
          <a:p>
            <a:pPr lvl="0">
              <a:buFont typeface="Courier New" pitchFamily="49" charset="0"/>
              <a:buChar char="o"/>
            </a:pPr>
            <a:r>
              <a:rPr lang="de-DE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Wiederaufladbare                   verwenden</a:t>
            </a:r>
          </a:p>
          <a:p>
            <a:pPr lvl="0">
              <a:buFont typeface="Courier New" pitchFamily="49" charset="0"/>
              <a:buChar char="o"/>
            </a:pPr>
            <a:r>
              <a:rPr lang="de-DE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Biologische Abfälle kompostieren</a:t>
            </a:r>
          </a:p>
          <a:p>
            <a:endParaRPr lang="de-DE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050" name="toilet"/>
          <p:cNvSpPr>
            <a:spLocks noEditPoints="1" noChangeArrowheads="1"/>
          </p:cNvSpPr>
          <p:nvPr/>
        </p:nvSpPr>
        <p:spPr bwMode="auto">
          <a:xfrm>
            <a:off x="4716016" y="1268760"/>
            <a:ext cx="432048" cy="596454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10800 w 21600"/>
              <a:gd name="T7" fmla="*/ 21600 h 21600"/>
              <a:gd name="T8" fmla="*/ 931 w 21600"/>
              <a:gd name="T9" fmla="*/ 538 h 21600"/>
              <a:gd name="T10" fmla="*/ 20729 w 21600"/>
              <a:gd name="T11" fmla="*/ 660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21600" y="7298"/>
                </a:moveTo>
                <a:lnTo>
                  <a:pt x="21600" y="0"/>
                </a:lnTo>
                <a:lnTo>
                  <a:pt x="10679" y="0"/>
                </a:lnTo>
                <a:lnTo>
                  <a:pt x="0" y="0"/>
                </a:lnTo>
                <a:lnTo>
                  <a:pt x="0" y="7298"/>
                </a:lnTo>
                <a:lnTo>
                  <a:pt x="6033" y="7298"/>
                </a:lnTo>
                <a:lnTo>
                  <a:pt x="6206" y="7616"/>
                </a:lnTo>
                <a:lnTo>
                  <a:pt x="6310" y="7935"/>
                </a:lnTo>
                <a:lnTo>
                  <a:pt x="6345" y="8302"/>
                </a:lnTo>
                <a:lnTo>
                  <a:pt x="6310" y="8620"/>
                </a:lnTo>
                <a:lnTo>
                  <a:pt x="6206" y="8963"/>
                </a:lnTo>
                <a:lnTo>
                  <a:pt x="6102" y="9331"/>
                </a:lnTo>
                <a:lnTo>
                  <a:pt x="5894" y="9722"/>
                </a:lnTo>
                <a:lnTo>
                  <a:pt x="5513" y="10163"/>
                </a:lnTo>
                <a:lnTo>
                  <a:pt x="4577" y="11339"/>
                </a:lnTo>
                <a:lnTo>
                  <a:pt x="3848" y="12539"/>
                </a:lnTo>
                <a:lnTo>
                  <a:pt x="3363" y="13641"/>
                </a:lnTo>
                <a:lnTo>
                  <a:pt x="3086" y="14718"/>
                </a:lnTo>
                <a:lnTo>
                  <a:pt x="3051" y="15649"/>
                </a:lnTo>
                <a:lnTo>
                  <a:pt x="3086" y="16580"/>
                </a:lnTo>
                <a:lnTo>
                  <a:pt x="3467" y="17510"/>
                </a:lnTo>
                <a:lnTo>
                  <a:pt x="3952" y="18294"/>
                </a:lnTo>
                <a:lnTo>
                  <a:pt x="4577" y="19029"/>
                </a:lnTo>
                <a:lnTo>
                  <a:pt x="5270" y="19616"/>
                </a:lnTo>
                <a:lnTo>
                  <a:pt x="6137" y="20229"/>
                </a:lnTo>
                <a:lnTo>
                  <a:pt x="6969" y="20718"/>
                </a:lnTo>
                <a:lnTo>
                  <a:pt x="7905" y="21061"/>
                </a:lnTo>
                <a:lnTo>
                  <a:pt x="8876" y="21331"/>
                </a:lnTo>
                <a:lnTo>
                  <a:pt x="9812" y="21600"/>
                </a:lnTo>
                <a:lnTo>
                  <a:pt x="10817" y="21600"/>
                </a:lnTo>
                <a:lnTo>
                  <a:pt x="11753" y="21600"/>
                </a:lnTo>
                <a:lnTo>
                  <a:pt x="12690" y="21331"/>
                </a:lnTo>
                <a:lnTo>
                  <a:pt x="13695" y="21061"/>
                </a:lnTo>
                <a:lnTo>
                  <a:pt x="14492" y="20718"/>
                </a:lnTo>
                <a:lnTo>
                  <a:pt x="15359" y="20229"/>
                </a:lnTo>
                <a:lnTo>
                  <a:pt x="16157" y="19616"/>
                </a:lnTo>
                <a:lnTo>
                  <a:pt x="16781" y="19029"/>
                </a:lnTo>
                <a:lnTo>
                  <a:pt x="17335" y="18294"/>
                </a:lnTo>
                <a:lnTo>
                  <a:pt x="17717" y="17510"/>
                </a:lnTo>
                <a:lnTo>
                  <a:pt x="18098" y="16580"/>
                </a:lnTo>
                <a:lnTo>
                  <a:pt x="18237" y="15649"/>
                </a:lnTo>
                <a:lnTo>
                  <a:pt x="18098" y="14718"/>
                </a:lnTo>
                <a:lnTo>
                  <a:pt x="17856" y="13641"/>
                </a:lnTo>
                <a:lnTo>
                  <a:pt x="17231" y="12539"/>
                </a:lnTo>
                <a:lnTo>
                  <a:pt x="16538" y="11339"/>
                </a:lnTo>
                <a:lnTo>
                  <a:pt x="15533" y="10163"/>
                </a:lnTo>
                <a:lnTo>
                  <a:pt x="15221" y="9722"/>
                </a:lnTo>
                <a:lnTo>
                  <a:pt x="14978" y="9404"/>
                </a:lnTo>
                <a:lnTo>
                  <a:pt x="14804" y="9012"/>
                </a:lnTo>
                <a:lnTo>
                  <a:pt x="14735" y="8620"/>
                </a:lnTo>
                <a:lnTo>
                  <a:pt x="14700" y="8302"/>
                </a:lnTo>
                <a:lnTo>
                  <a:pt x="14735" y="7959"/>
                </a:lnTo>
                <a:lnTo>
                  <a:pt x="14874" y="7616"/>
                </a:lnTo>
                <a:lnTo>
                  <a:pt x="14978" y="7298"/>
                </a:lnTo>
                <a:lnTo>
                  <a:pt x="21600" y="7298"/>
                </a:lnTo>
                <a:close/>
              </a:path>
              <a:path w="21600" h="21600" extrusionOk="0">
                <a:moveTo>
                  <a:pt x="21600" y="7298"/>
                </a:moveTo>
                <a:lnTo>
                  <a:pt x="6033" y="7298"/>
                </a:lnTo>
                <a:lnTo>
                  <a:pt x="11164" y="7298"/>
                </a:lnTo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2051" name="Picture 3" descr="C:\Dokumente und Einstellungen\Tiffany-Lee.Wachs\Lokale Einstellungen\Temporary Internet Files\Content.IE5\4BQDE1ST\MC900434818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700808"/>
            <a:ext cx="432048" cy="4320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2" name="Picture 4" descr="C:\Dokumente und Einstellungen\Tiffany-Lee.Wachs\Lokale Einstellungen\Temporary Internet Files\Content.IE5\UNCDA7MX\MC900440112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3212976"/>
            <a:ext cx="569435" cy="648072"/>
          </a:xfrm>
          <a:prstGeom prst="rect">
            <a:avLst/>
          </a:prstGeom>
          <a:noFill/>
        </p:spPr>
      </p:pic>
      <p:pic>
        <p:nvPicPr>
          <p:cNvPr id="2053" name="Picture 5" descr="C:\Dokumente und Einstellungen\Tiffany-Lee.Wachs\Lokale Einstellungen\Temporary Internet Files\Content.IE5\4BQDE1ST\MC900281754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2852936"/>
            <a:ext cx="546396" cy="3958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Welle 7"/>
          <p:cNvSpPr/>
          <p:nvPr/>
        </p:nvSpPr>
        <p:spPr>
          <a:xfrm rot="20813133">
            <a:off x="586029" y="4436660"/>
            <a:ext cx="5832648" cy="1080120"/>
          </a:xfrm>
          <a:prstGeom prst="wav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pPr algn="ctr"/>
            <a:r>
              <a:rPr lang="de-DE" sz="2800" b="1" dirty="0" smtClean="0">
                <a:ln w="12700">
                  <a:solidFill>
                    <a:srgbClr val="00808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Der Umwelt zu liebe ;)</a:t>
            </a:r>
            <a:endParaRPr lang="de-DE" sz="2800" b="1" dirty="0">
              <a:ln w="12700">
                <a:solidFill>
                  <a:srgbClr val="00808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9" name="Grafik 8" descr="HNDEMI~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96798" y="4077072"/>
            <a:ext cx="2547202" cy="2521602"/>
          </a:xfrm>
          <a:prstGeom prst="rect">
            <a:avLst/>
          </a:prstGeom>
        </p:spPr>
      </p:pic>
      <p:sp>
        <p:nvSpPr>
          <p:cNvPr id="10" name="Interaktive Schaltfläche: Start 9">
            <a:hlinkClick r:id="rId6" action="ppaction://hlinksldjump" highlightClick="1"/>
          </p:cNvPr>
          <p:cNvSpPr/>
          <p:nvPr/>
        </p:nvSpPr>
        <p:spPr>
          <a:xfrm>
            <a:off x="107504" y="6165304"/>
            <a:ext cx="216024" cy="360040"/>
          </a:xfrm>
          <a:prstGeom prst="actionButtonHom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476672"/>
            <a:ext cx="4824536" cy="576064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de-DE" sz="3600" dirty="0" smtClean="0"/>
              <a:t> </a:t>
            </a:r>
            <a:r>
              <a:rPr lang="de-DE" sz="3600" i="1" dirty="0" smtClean="0"/>
              <a:t>speziell im Büro …</a:t>
            </a:r>
            <a:endParaRPr lang="de-DE" sz="3600" i="1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0" y="1556792"/>
            <a:ext cx="8892480" cy="4896544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de-DE" dirty="0" smtClean="0"/>
              <a:t> Glühbirnen gegen Energiesparlampen tauschen</a:t>
            </a:r>
          </a:p>
          <a:p>
            <a:pPr>
              <a:buFont typeface="Wingdings" pitchFamily="2" charset="2"/>
              <a:buChar char="Ø"/>
            </a:pPr>
            <a:r>
              <a:rPr lang="de-DE" dirty="0" smtClean="0">
                <a:solidFill>
                  <a:srgbClr val="92D050"/>
                </a:solidFill>
              </a:rPr>
              <a:t>Faxempfang per Computer</a:t>
            </a:r>
          </a:p>
          <a:p>
            <a:pPr>
              <a:buFont typeface="Wingdings" pitchFamily="2" charset="2"/>
              <a:buChar char="Ø"/>
            </a:pPr>
            <a:r>
              <a:rPr lang="de-DE" dirty="0" smtClean="0">
                <a:solidFill>
                  <a:srgbClr val="00CC99"/>
                </a:solidFill>
              </a:rPr>
              <a:t>Kontrolliertes Lüften („Stoßlüften“)</a:t>
            </a:r>
          </a:p>
          <a:p>
            <a:pPr>
              <a:buFont typeface="Wingdings" pitchFamily="2" charset="2"/>
              <a:buChar char="Ø"/>
            </a:pPr>
            <a:r>
              <a:rPr lang="de-DE" dirty="0" smtClean="0">
                <a:solidFill>
                  <a:srgbClr val="00CC99"/>
                </a:solidFill>
              </a:rPr>
              <a:t>Kleidung der Jahreszeit entsprechend</a:t>
            </a:r>
          </a:p>
          <a:p>
            <a:pPr>
              <a:buFont typeface="Wingdings" pitchFamily="2" charset="2"/>
              <a:buChar char="Ø"/>
            </a:pPr>
            <a:r>
              <a:rPr lang="de-DE" dirty="0" smtClean="0"/>
              <a:t> Geräte ausschalten, wenn sie nicht gebraucht werden (kein „Stand-by“)</a:t>
            </a:r>
          </a:p>
          <a:p>
            <a:pPr>
              <a:buFont typeface="Wingdings" pitchFamily="2" charset="2"/>
              <a:buChar char="Ø"/>
            </a:pPr>
            <a:r>
              <a:rPr lang="de-DE" dirty="0" smtClean="0"/>
              <a:t> Häufig genutzte Internetseiten als Lesezeichen speichern</a:t>
            </a:r>
          </a:p>
          <a:p>
            <a:pPr>
              <a:buFont typeface="Wingdings" pitchFamily="2" charset="2"/>
              <a:buChar char="Ø"/>
            </a:pPr>
            <a:r>
              <a:rPr lang="de-DE" dirty="0" smtClean="0"/>
              <a:t> </a:t>
            </a:r>
            <a:r>
              <a:rPr lang="de-DE" dirty="0" smtClean="0">
                <a:solidFill>
                  <a:srgbClr val="92D050"/>
                </a:solidFill>
              </a:rPr>
              <a:t>Dateigröße von E-Mails beim Versand möglichst gering halten</a:t>
            </a:r>
          </a:p>
          <a:p>
            <a:pPr>
              <a:buFont typeface="Wingdings" pitchFamily="2" charset="2"/>
              <a:buChar char="Ø"/>
            </a:pPr>
            <a:r>
              <a:rPr lang="de-DE" dirty="0" smtClean="0"/>
              <a:t> </a:t>
            </a:r>
            <a:r>
              <a:rPr lang="de-DE" dirty="0" smtClean="0">
                <a:solidFill>
                  <a:srgbClr val="00CC99"/>
                </a:solidFill>
              </a:rPr>
              <a:t>Tageslicht nutzen, z.B. Schreibtisch in Fensternähe platzieren</a:t>
            </a:r>
          </a:p>
          <a:p>
            <a:pPr>
              <a:buFont typeface="Wingdings" pitchFamily="2" charset="2"/>
              <a:buChar char="Ø"/>
            </a:pPr>
            <a:r>
              <a:rPr lang="de-DE" dirty="0" smtClean="0"/>
              <a:t> </a:t>
            </a:r>
            <a:r>
              <a:rPr lang="de-DE" dirty="0" smtClean="0">
                <a:solidFill>
                  <a:srgbClr val="92D050"/>
                </a:solidFill>
              </a:rPr>
              <a:t>Doppelseitig drucken</a:t>
            </a:r>
          </a:p>
          <a:p>
            <a:pPr>
              <a:buFont typeface="Wingdings" pitchFamily="2" charset="2"/>
              <a:buChar char="Ø"/>
            </a:pPr>
            <a:r>
              <a:rPr lang="de-DE" dirty="0" smtClean="0"/>
              <a:t> </a:t>
            </a:r>
            <a:r>
              <a:rPr lang="de-DE" dirty="0" smtClean="0">
                <a:solidFill>
                  <a:srgbClr val="92D050"/>
                </a:solidFill>
              </a:rPr>
              <a:t>Fehldrucke als Schmierpapier nutzen</a:t>
            </a:r>
          </a:p>
          <a:p>
            <a:pPr>
              <a:buFont typeface="Wingdings" pitchFamily="2" charset="2"/>
              <a:buChar char="Ø"/>
            </a:pPr>
            <a:r>
              <a:rPr lang="de-DE" dirty="0" smtClean="0"/>
              <a:t> </a:t>
            </a:r>
            <a:r>
              <a:rPr lang="de-DE" dirty="0" smtClean="0">
                <a:solidFill>
                  <a:srgbClr val="00CC99"/>
                </a:solidFill>
              </a:rPr>
              <a:t>Licht ausschalten beim Verlassen von Räumen, z.B. Teeküche, Toilette</a:t>
            </a:r>
          </a:p>
          <a:p>
            <a:pPr lvl="0">
              <a:buFont typeface="Wingdings" pitchFamily="2" charset="2"/>
              <a:buChar char="Ø"/>
            </a:pPr>
            <a:r>
              <a:rPr lang="de-DE" dirty="0" smtClean="0"/>
              <a:t> </a:t>
            </a:r>
            <a:r>
              <a:rPr lang="de-DE" dirty="0" smtClean="0">
                <a:solidFill>
                  <a:srgbClr val="00CC99"/>
                </a:solidFill>
              </a:rPr>
              <a:t>Farbdrucke nur bei Bedarf</a:t>
            </a:r>
          </a:p>
          <a:p>
            <a:pPr>
              <a:buFont typeface="Wingdings" pitchFamily="2" charset="2"/>
              <a:buChar char="Ø"/>
            </a:pPr>
            <a:r>
              <a:rPr lang="de-DE" dirty="0" smtClean="0"/>
              <a:t> </a:t>
            </a:r>
            <a:r>
              <a:rPr lang="de-DE" dirty="0" smtClean="0">
                <a:solidFill>
                  <a:srgbClr val="92D050"/>
                </a:solidFill>
              </a:rPr>
              <a:t>Mülltrennen</a:t>
            </a:r>
            <a:r>
              <a:rPr lang="de-DE" dirty="0" smtClean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de-DE" dirty="0" smtClean="0">
                <a:solidFill>
                  <a:srgbClr val="92D050"/>
                </a:solidFill>
              </a:rPr>
              <a:t>Spartasten am Spülkasten benutzen (WC)</a:t>
            </a:r>
          </a:p>
          <a:p>
            <a:pPr lvl="0">
              <a:buFont typeface="Wingdings" pitchFamily="2" charset="2"/>
              <a:buChar char="Ø"/>
            </a:pPr>
            <a:r>
              <a:rPr lang="de-DE" dirty="0" smtClean="0"/>
              <a:t> </a:t>
            </a:r>
            <a:r>
              <a:rPr lang="de-DE" dirty="0" smtClean="0">
                <a:solidFill>
                  <a:srgbClr val="92D050"/>
                </a:solidFill>
              </a:rPr>
              <a:t>Mehrwegflaschen wählen</a:t>
            </a:r>
          </a:p>
          <a:p>
            <a:pPr lvl="0">
              <a:buNone/>
            </a:pPr>
            <a:endParaRPr lang="de-DE" dirty="0" smtClean="0"/>
          </a:p>
          <a:p>
            <a:pPr>
              <a:buFont typeface="Wingdings" pitchFamily="2" charset="2"/>
              <a:buChar char="Ø"/>
            </a:pPr>
            <a:endParaRPr lang="de-DE" dirty="0" smtClean="0"/>
          </a:p>
          <a:p>
            <a:pPr>
              <a:buFont typeface="Wingdings" pitchFamily="2" charset="2"/>
              <a:buChar char="Ø"/>
            </a:pPr>
            <a:endParaRPr lang="de-DE" dirty="0" smtClean="0"/>
          </a:p>
          <a:p>
            <a:pPr>
              <a:buFont typeface="Wingdings" pitchFamily="2" charset="2"/>
              <a:buChar char="Ø"/>
            </a:pPr>
            <a:endParaRPr lang="de-DE" dirty="0"/>
          </a:p>
        </p:txBody>
      </p:sp>
      <p:pic>
        <p:nvPicPr>
          <p:cNvPr id="6" name="Grafik 5" descr="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260648"/>
            <a:ext cx="2376264" cy="1383301"/>
          </a:xfrm>
          <a:prstGeom prst="rect">
            <a:avLst/>
          </a:prstGeom>
        </p:spPr>
      </p:pic>
      <p:sp>
        <p:nvSpPr>
          <p:cNvPr id="5" name="Abgerundetes Rechteck 4"/>
          <p:cNvSpPr/>
          <p:nvPr/>
        </p:nvSpPr>
        <p:spPr>
          <a:xfrm>
            <a:off x="6444208" y="5661248"/>
            <a:ext cx="2160240" cy="64807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rgbClr val="92D050"/>
                </a:solidFill>
              </a:rPr>
              <a:t>-Wird gemacht</a:t>
            </a:r>
          </a:p>
          <a:p>
            <a:pPr algn="ctr">
              <a:buFontTx/>
              <a:buChar char="-"/>
            </a:pPr>
            <a:r>
              <a:rPr lang="de-DE" dirty="0" smtClean="0">
                <a:solidFill>
                  <a:srgbClr val="00CC99"/>
                </a:solidFill>
              </a:rPr>
              <a:t>Teilweise</a:t>
            </a:r>
          </a:p>
          <a:p>
            <a:pPr algn="ctr">
              <a:buFontTx/>
              <a:buChar char="-"/>
            </a:pPr>
            <a:r>
              <a:rPr lang="de-DE" dirty="0" smtClean="0">
                <a:solidFill>
                  <a:srgbClr val="006666"/>
                </a:solidFill>
              </a:rPr>
              <a:t>sollte gemacht werden</a:t>
            </a:r>
            <a:endParaRPr lang="de-DE" dirty="0">
              <a:solidFill>
                <a:srgbClr val="006666"/>
              </a:solidFill>
            </a:endParaRPr>
          </a:p>
        </p:txBody>
      </p:sp>
      <p:sp>
        <p:nvSpPr>
          <p:cNvPr id="7" name="Interaktive Schaltfläche: Start 6">
            <a:hlinkClick r:id="rId3" action="ppaction://hlinksldjump" highlightClick="1"/>
          </p:cNvPr>
          <p:cNvSpPr/>
          <p:nvPr/>
        </p:nvSpPr>
        <p:spPr>
          <a:xfrm>
            <a:off x="179512" y="6309320"/>
            <a:ext cx="216024" cy="288032"/>
          </a:xfrm>
          <a:prstGeom prst="actionButtonHom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179512" y="1628800"/>
            <a:ext cx="8640960" cy="2592288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de-DE" sz="2000" dirty="0" smtClean="0">
                <a:solidFill>
                  <a:srgbClr val="92D050"/>
                </a:solidFill>
              </a:rPr>
              <a:t>Kaffee-Maschinen zwischen den Kaffeepausen ausschalten</a:t>
            </a:r>
          </a:p>
          <a:p>
            <a:pPr lvl="0">
              <a:buFont typeface="Wingdings" pitchFamily="2" charset="2"/>
              <a:buChar char="Ø"/>
            </a:pPr>
            <a:r>
              <a:rPr lang="de-DE" sz="2000" dirty="0" smtClean="0">
                <a:solidFill>
                  <a:srgbClr val="92D050"/>
                </a:solidFill>
              </a:rPr>
              <a:t>Für Briefverkehr innerhalb des Büros am besten Briefmappen anstatt Umschlägen </a:t>
            </a:r>
          </a:p>
          <a:p>
            <a:pPr lvl="0">
              <a:buFont typeface="Wingdings" pitchFamily="2" charset="2"/>
              <a:buChar char="Ø"/>
            </a:pPr>
            <a:r>
              <a:rPr lang="de-DE" sz="2000" dirty="0" smtClean="0"/>
              <a:t> Druckerpatronen wiederverwenden</a:t>
            </a:r>
          </a:p>
          <a:p>
            <a:pPr lvl="0">
              <a:buFont typeface="Wingdings" pitchFamily="2" charset="2"/>
              <a:buChar char="Ø"/>
            </a:pPr>
            <a:r>
              <a:rPr lang="de-DE" sz="2000" b="1" dirty="0" smtClean="0">
                <a:solidFill>
                  <a:srgbClr val="00CC99"/>
                </a:solidFill>
              </a:rPr>
              <a:t>Recycling</a:t>
            </a:r>
            <a:r>
              <a:rPr lang="de-DE" sz="2000" dirty="0" smtClean="0">
                <a:solidFill>
                  <a:srgbClr val="00CC99"/>
                </a:solidFill>
              </a:rPr>
              <a:t> Produkte verwenden </a:t>
            </a:r>
            <a:r>
              <a:rPr lang="de-DE" sz="2000" b="1" dirty="0" smtClean="0">
                <a:solidFill>
                  <a:srgbClr val="00CC99"/>
                </a:solidFill>
              </a:rPr>
              <a:t> </a:t>
            </a:r>
            <a:r>
              <a:rPr lang="de-DE" sz="2000" dirty="0" smtClean="0">
                <a:solidFill>
                  <a:srgbClr val="00CC99"/>
                </a:solidFill>
              </a:rPr>
              <a:t>(Umweltfreundliche Produkte)</a:t>
            </a:r>
            <a:endParaRPr lang="de-DE" sz="2000" b="1" dirty="0" smtClean="0">
              <a:solidFill>
                <a:srgbClr val="00CC99"/>
              </a:solidFill>
            </a:endParaRPr>
          </a:p>
          <a:p>
            <a:pPr lvl="0">
              <a:buFont typeface="Wingdings" pitchFamily="2" charset="2"/>
              <a:buChar char="Ø"/>
            </a:pPr>
            <a:r>
              <a:rPr lang="de-DE" sz="2000" b="1" dirty="0" smtClean="0">
                <a:solidFill>
                  <a:srgbClr val="00CC99"/>
                </a:solidFill>
              </a:rPr>
              <a:t> </a:t>
            </a:r>
            <a:r>
              <a:rPr lang="de-DE" sz="2000" dirty="0" smtClean="0">
                <a:solidFill>
                  <a:srgbClr val="00CC99"/>
                </a:solidFill>
              </a:rPr>
              <a:t>Weniger (alleine) Autofahren</a:t>
            </a:r>
          </a:p>
          <a:p>
            <a:pPr>
              <a:buFont typeface="Wingdings" pitchFamily="2" charset="2"/>
              <a:buChar char="Ø"/>
            </a:pPr>
            <a:r>
              <a:rPr lang="de-DE" sz="2000" dirty="0" smtClean="0"/>
              <a:t> Fair gehandelten Kaffee kaufen</a:t>
            </a:r>
          </a:p>
          <a:p>
            <a:pPr lvl="0">
              <a:buFont typeface="Wingdings" pitchFamily="2" charset="2"/>
              <a:buChar char="Ø"/>
            </a:pPr>
            <a:endParaRPr lang="de-DE" dirty="0" smtClean="0"/>
          </a:p>
          <a:p>
            <a:pPr>
              <a:buFont typeface="Wingdings" pitchFamily="2" charset="2"/>
              <a:buChar char="Ø"/>
            </a:pPr>
            <a:endParaRPr lang="de-DE" dirty="0" smtClean="0"/>
          </a:p>
          <a:p>
            <a:pPr>
              <a:buNone/>
            </a:pPr>
            <a:endParaRPr lang="de-DE" dirty="0"/>
          </a:p>
        </p:txBody>
      </p:sp>
      <p:pic>
        <p:nvPicPr>
          <p:cNvPr id="4" name="Grafik 3" descr="_X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4546408"/>
            <a:ext cx="2051720" cy="2095433"/>
          </a:xfrm>
          <a:prstGeom prst="round2Diag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5" name="Grafik 4" descr="Abfalleimerkleinbunt-7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19672" y="5013176"/>
            <a:ext cx="2860680" cy="1656183"/>
          </a:xfrm>
          <a:prstGeom prst="round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6" name="Grafik 5" descr="kleb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55976" y="4581128"/>
            <a:ext cx="2592288" cy="2087706"/>
          </a:xfrm>
          <a:prstGeom prst="snip2Same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7" name="Grafik 6" descr="pc_au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15141" y="4581128"/>
            <a:ext cx="2128859" cy="2054349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0" name="Interaktive Schaltfläche: Start 9">
            <a:hlinkClick r:id="rId6" action="ppaction://hlinksldjump" highlightClick="1"/>
          </p:cNvPr>
          <p:cNvSpPr/>
          <p:nvPr/>
        </p:nvSpPr>
        <p:spPr>
          <a:xfrm>
            <a:off x="8388424" y="4005064"/>
            <a:ext cx="432048" cy="288032"/>
          </a:xfrm>
          <a:prstGeom prst="actionButtonHom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3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4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5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8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348880"/>
            <a:ext cx="6552728" cy="24572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Grafik 5" descr="diagram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08720"/>
            <a:ext cx="9213401" cy="540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Interaktive Schaltfläche: Start 6">
            <a:hlinkClick r:id="rId4" action="ppaction://hlinksldjump" highlightClick="1"/>
          </p:cNvPr>
          <p:cNvSpPr/>
          <p:nvPr/>
        </p:nvSpPr>
        <p:spPr>
          <a:xfrm>
            <a:off x="8676456" y="6165304"/>
            <a:ext cx="288032" cy="360040"/>
          </a:xfrm>
          <a:prstGeom prst="actionButtonHom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7546032" cy="479960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de-DE" sz="3200" dirty="0" smtClean="0"/>
              <a:t> </a:t>
            </a:r>
            <a:r>
              <a:rPr lang="de-DE" sz="3200" i="1" dirty="0" smtClean="0">
                <a:solidFill>
                  <a:srgbClr val="00CC99"/>
                </a:solidFill>
              </a:rPr>
              <a:t>Das elektronische Büro</a:t>
            </a:r>
            <a:endParaRPr lang="de-DE" sz="3200" i="1" dirty="0">
              <a:solidFill>
                <a:srgbClr val="00CC99"/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755576" y="1268760"/>
            <a:ext cx="7127875" cy="5112568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de-DE" dirty="0" smtClean="0"/>
              <a:t>ist in der Praxis schon lange möglich</a:t>
            </a:r>
          </a:p>
          <a:p>
            <a:pPr>
              <a:buFont typeface="Arial" pitchFamily="34" charset="0"/>
              <a:buChar char="•"/>
            </a:pPr>
            <a:r>
              <a:rPr lang="de-DE" dirty="0" smtClean="0"/>
              <a:t>Verwaltung der meisten Daten auf elektronische Weise anstatt Papier</a:t>
            </a:r>
          </a:p>
          <a:p>
            <a:pPr>
              <a:buFont typeface="Arial" pitchFamily="34" charset="0"/>
              <a:buChar char="•"/>
            </a:pPr>
            <a:r>
              <a:rPr lang="de-DE" dirty="0" smtClean="0"/>
              <a:t>WICHTIG ! Einbau eines mehrfach redundantes Sicherungssystem (das es nicht zu Verlusten kommt)</a:t>
            </a:r>
          </a:p>
          <a:p>
            <a:pPr>
              <a:buFont typeface="Arial" pitchFamily="34" charset="0"/>
              <a:buChar char="•"/>
            </a:pPr>
            <a:r>
              <a:rPr lang="de-DE" dirty="0" smtClean="0"/>
              <a:t> bietet Vorzüge: mehrere Mitarbeiter können drauf zurückgreifen, 		    Daten können über Suchfunktionen einfach 			    nach bestimmten Themen oder Stichwörtern       		    durchsucht werden</a:t>
            </a:r>
          </a:p>
          <a:p>
            <a:pPr>
              <a:buFont typeface="Arial" pitchFamily="34" charset="0"/>
              <a:buChar char="•"/>
            </a:pPr>
            <a:r>
              <a:rPr lang="de-DE" i="1" u="sng" dirty="0" smtClean="0">
                <a:solidFill>
                  <a:srgbClr val="C00000"/>
                </a:solidFill>
              </a:rPr>
              <a:t>Und so geht‘s -&gt; Das papierlose Büro wird ermöglicht durch:</a:t>
            </a:r>
          </a:p>
          <a:p>
            <a:r>
              <a:rPr lang="de-DE" dirty="0" smtClean="0"/>
              <a:t>Speicherung aller Dokumente in elektronischen Datenspeichern (Festplatten, evtl. diverse Wechselmedien)</a:t>
            </a:r>
          </a:p>
          <a:p>
            <a:r>
              <a:rPr lang="de-DE" dirty="0" smtClean="0"/>
              <a:t>Übermittlung dieser Dokumente ausschließlich über elektronische Wege (Dateiserver, E-Mail, usw.)</a:t>
            </a:r>
          </a:p>
          <a:p>
            <a:r>
              <a:rPr lang="de-DE" dirty="0" smtClean="0"/>
              <a:t>Die völlige Umstellung auf rechtsgültige elektronische Signaturen und den Verzicht auf handschriftliche Signaturen (Rechtssicherheit nötig)</a:t>
            </a:r>
          </a:p>
          <a:p>
            <a:r>
              <a:rPr lang="de-DE" dirty="0" smtClean="0"/>
              <a:t>Einscannen aller alten Papierdokumente und finales Archivieren solcher mit handschriftlichen Signaturen bis zum Abschluss des Übergangs</a:t>
            </a:r>
          </a:p>
          <a:p>
            <a:pPr>
              <a:buFont typeface="Arial" pitchFamily="34" charset="0"/>
              <a:buChar char="•"/>
            </a:pPr>
            <a:endParaRPr lang="de-DE" dirty="0" smtClean="0"/>
          </a:p>
          <a:p>
            <a:pPr lvl="6">
              <a:buNone/>
            </a:pPr>
            <a:endParaRPr lang="de-DE" dirty="0"/>
          </a:p>
        </p:txBody>
      </p:sp>
      <p:sp>
        <p:nvSpPr>
          <p:cNvPr id="4" name="Interaktive Schaltfläche: Start 3">
            <a:hlinkClick r:id="rId2" action="ppaction://hlinksldjump" highlightClick="1"/>
          </p:cNvPr>
          <p:cNvSpPr/>
          <p:nvPr/>
        </p:nvSpPr>
        <p:spPr>
          <a:xfrm>
            <a:off x="8748464" y="6237312"/>
            <a:ext cx="216024" cy="288032"/>
          </a:xfrm>
          <a:prstGeom prst="actionButtonHom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39" dur="250" autoRev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6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0" dur="250" autoRev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6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1" dur="250" autoRev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7624" y="836712"/>
            <a:ext cx="5889848" cy="720080"/>
          </a:xfrm>
        </p:spPr>
        <p:txBody>
          <a:bodyPr/>
          <a:lstStyle/>
          <a:p>
            <a:pPr algn="r">
              <a:buFont typeface="Wingdings" pitchFamily="2" charset="2"/>
              <a:buChar char="ü"/>
            </a:pPr>
            <a:r>
              <a:rPr lang="de-DE" sz="3200" i="1" dirty="0" smtClean="0"/>
              <a:t>Umweltschutz in der </a:t>
            </a:r>
            <a:endParaRPr lang="de-DE" sz="3200" i="1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395537" y="1772816"/>
            <a:ext cx="3312368" cy="4752528"/>
          </a:xfrm>
        </p:spPr>
        <p:txBody>
          <a:bodyPr/>
          <a:lstStyle/>
          <a:p>
            <a:r>
              <a:rPr lang="de-DE" dirty="0" smtClean="0"/>
              <a:t>Verwendung des Postbuchs</a:t>
            </a:r>
          </a:p>
          <a:p>
            <a:r>
              <a:rPr lang="de-DE" dirty="0" smtClean="0"/>
              <a:t>häufige Verwendung von Büroklammern </a:t>
            </a:r>
          </a:p>
          <a:p>
            <a:r>
              <a:rPr lang="de-DE" dirty="0" smtClean="0"/>
              <a:t> neue Geräte vorhanden</a:t>
            </a:r>
          </a:p>
          <a:p>
            <a:r>
              <a:rPr lang="de-DE" dirty="0" smtClean="0"/>
              <a:t> gute Isolation</a:t>
            </a:r>
          </a:p>
          <a:p>
            <a:r>
              <a:rPr lang="de-DE" dirty="0" smtClean="0"/>
              <a:t> relativ neue Fenster (kein Wärmeverlust)</a:t>
            </a:r>
          </a:p>
          <a:p>
            <a:r>
              <a:rPr lang="de-DE" dirty="0" smtClean="0"/>
              <a:t> in der Heizanlage sind Thermostate eingebaut / programmiert </a:t>
            </a:r>
          </a:p>
          <a:p>
            <a:r>
              <a:rPr lang="de-DE" dirty="0" smtClean="0"/>
              <a:t> auf den Toiletten und Fluren wird Licht bei nicht Benutzung ausgeschaltet</a:t>
            </a:r>
          </a:p>
          <a:p>
            <a:r>
              <a:rPr lang="de-DE" dirty="0" smtClean="0"/>
              <a:t> häufiger E-Mail verkehr</a:t>
            </a:r>
          </a:p>
          <a:p>
            <a:r>
              <a:rPr lang="de-DE" dirty="0" smtClean="0"/>
              <a:t> sammeln von Batterien</a:t>
            </a:r>
          </a:p>
          <a:p>
            <a:r>
              <a:rPr lang="de-DE" dirty="0" smtClean="0"/>
              <a:t> Wiederverwendung von Ordnern</a:t>
            </a:r>
          </a:p>
          <a:p>
            <a:pPr>
              <a:buNone/>
            </a:pPr>
            <a:endParaRPr lang="de-DE" dirty="0"/>
          </a:p>
        </p:txBody>
      </p:sp>
      <p:pic>
        <p:nvPicPr>
          <p:cNvPr id="5" name="Grafik 4" descr="10058449-umwelt-retten-idee-von-gras-globus-auf-blauem-himme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88640"/>
            <a:ext cx="1872208" cy="1656184"/>
          </a:xfrm>
          <a:prstGeom prst="hear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Vertikaler Bildlauf 5"/>
          <p:cNvSpPr/>
          <p:nvPr/>
        </p:nvSpPr>
        <p:spPr>
          <a:xfrm>
            <a:off x="3995936" y="1628800"/>
            <a:ext cx="4104456" cy="4536504"/>
          </a:xfrm>
          <a:prstGeom prst="vertic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sz="1400" b="1" u="sng" dirty="0" smtClean="0">
              <a:solidFill>
                <a:srgbClr val="C00000"/>
              </a:solidFill>
              <a:latin typeface="DINOT" pitchFamily="34" charset="0"/>
            </a:endParaRPr>
          </a:p>
          <a:p>
            <a:pPr algn="ctr"/>
            <a:r>
              <a:rPr lang="de-DE" sz="1400" b="1" u="sng" dirty="0" err="1" smtClean="0">
                <a:solidFill>
                  <a:srgbClr val="C00000"/>
                </a:solidFill>
                <a:latin typeface="DINOT" pitchFamily="34" charset="0"/>
              </a:rPr>
              <a:t>Verbesserung‘s</a:t>
            </a:r>
            <a:r>
              <a:rPr lang="de-DE" sz="1400" b="1" u="sng" dirty="0" smtClean="0">
                <a:solidFill>
                  <a:srgbClr val="C00000"/>
                </a:solidFill>
                <a:latin typeface="DINOT" pitchFamily="34" charset="0"/>
              </a:rPr>
              <a:t> Möglichkeiten</a:t>
            </a:r>
          </a:p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8080"/>
                </a:solidFill>
                <a:latin typeface="DINOT" pitchFamily="34" charset="0"/>
              </a:rPr>
              <a:t> die oben genannten Türkisen Stichpunkte besser umsetzen</a:t>
            </a:r>
          </a:p>
          <a:p>
            <a:pPr algn="ctr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8080"/>
                </a:solidFill>
                <a:latin typeface="DINOT" pitchFamily="34" charset="0"/>
              </a:rPr>
              <a:t>Das Papierlose Büro verbessern</a:t>
            </a:r>
          </a:p>
          <a:p>
            <a:pPr algn="ctr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8080"/>
                </a:solidFill>
                <a:latin typeface="DINOT" pitchFamily="34" charset="0"/>
              </a:rPr>
              <a:t> die Computer bei nicht Gebrauch ausschalten </a:t>
            </a:r>
          </a:p>
          <a:p>
            <a:pPr algn="ctr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8080"/>
                </a:solidFill>
                <a:latin typeface="DINOT" pitchFamily="34" charset="0"/>
              </a:rPr>
              <a:t> mehr das Tageslicht nutzen</a:t>
            </a:r>
          </a:p>
          <a:p>
            <a:pPr algn="ctr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8080"/>
                </a:solidFill>
                <a:latin typeface="DINOT" pitchFamily="34" charset="0"/>
              </a:rPr>
              <a:t> Heizkosten reduzieren und Jahresentsprechend Kleiden</a:t>
            </a:r>
          </a:p>
          <a:p>
            <a:pPr algn="ctr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8080"/>
                </a:solidFill>
                <a:latin typeface="DINOT" pitchFamily="34" charset="0"/>
              </a:rPr>
              <a:t> regelmäßiges Lüften</a:t>
            </a:r>
          </a:p>
          <a:p>
            <a:pPr algn="ctr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8080"/>
                </a:solidFill>
                <a:latin typeface="DINOT" pitchFamily="34" charset="0"/>
              </a:rPr>
              <a:t> nicht unnötig E-Mails drucken</a:t>
            </a:r>
          </a:p>
          <a:p>
            <a:pPr algn="ctr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8080"/>
                </a:solidFill>
                <a:latin typeface="DINOT" pitchFamily="34" charset="0"/>
              </a:rPr>
              <a:t> auf Fehldrucke verzichten</a:t>
            </a:r>
          </a:p>
          <a:p>
            <a:pPr algn="ctr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8080"/>
                </a:solidFill>
                <a:latin typeface="DINOT" pitchFamily="34" charset="0"/>
              </a:rPr>
              <a:t>  Mieterordner bzw. Allgemeine Doku- Ordner kann man auch elektronisch speichern</a:t>
            </a:r>
          </a:p>
          <a:p>
            <a:pPr algn="ctr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8080"/>
                </a:solidFill>
                <a:latin typeface="DINOT" pitchFamily="34" charset="0"/>
              </a:rPr>
              <a:t>  wieder </a:t>
            </a:r>
            <a:r>
              <a:rPr lang="de-DE" sz="1400" b="1" dirty="0" err="1" smtClean="0">
                <a:solidFill>
                  <a:srgbClr val="008080"/>
                </a:solidFill>
                <a:latin typeface="DINOT" pitchFamily="34" charset="0"/>
              </a:rPr>
              <a:t>auffüllbare</a:t>
            </a:r>
            <a:r>
              <a:rPr lang="de-DE" sz="1400" b="1" dirty="0" smtClean="0">
                <a:solidFill>
                  <a:srgbClr val="008080"/>
                </a:solidFill>
                <a:latin typeface="DINOT" pitchFamily="34" charset="0"/>
              </a:rPr>
              <a:t> Druckerpatronen</a:t>
            </a:r>
          </a:p>
          <a:p>
            <a:pPr algn="ctr">
              <a:buFont typeface="Arial" pitchFamily="34" charset="0"/>
              <a:buChar char="•"/>
            </a:pPr>
            <a:r>
              <a:rPr lang="de-DE" sz="1400" b="1" dirty="0" smtClean="0">
                <a:solidFill>
                  <a:srgbClr val="008080"/>
                </a:solidFill>
                <a:latin typeface="DINOT" pitchFamily="34" charset="0"/>
              </a:rPr>
              <a:t>Recycling  Papier verwenden</a:t>
            </a:r>
          </a:p>
          <a:p>
            <a:pPr algn="ctr">
              <a:buFont typeface="Arial" pitchFamily="34" charset="0"/>
              <a:buChar char="•"/>
            </a:pPr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>
              <a:buFont typeface="Arial" pitchFamily="34" charset="0"/>
              <a:buChar char="•"/>
            </a:pPr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>
              <a:buFont typeface="Arial" pitchFamily="34" charset="0"/>
              <a:buChar char="•"/>
            </a:pPr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>
              <a:buFont typeface="Arial" pitchFamily="34" charset="0"/>
              <a:buChar char="•"/>
            </a:pPr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>
              <a:buFont typeface="Arial" pitchFamily="34" charset="0"/>
              <a:buChar char="•"/>
            </a:pPr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>
              <a:buFont typeface="Arial" pitchFamily="34" charset="0"/>
              <a:buChar char="•"/>
            </a:pPr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>
              <a:buFont typeface="Arial" pitchFamily="34" charset="0"/>
              <a:buChar char="•"/>
            </a:pPr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>
              <a:buFont typeface="Arial" pitchFamily="34" charset="0"/>
              <a:buChar char="•"/>
            </a:pPr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>
              <a:buFont typeface="Arial" pitchFamily="34" charset="0"/>
              <a:buChar char="•"/>
            </a:pPr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>
              <a:buFont typeface="Arial" pitchFamily="34" charset="0"/>
              <a:buChar char="•"/>
            </a:pPr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>
              <a:buFont typeface="Arial" pitchFamily="34" charset="0"/>
              <a:buChar char="•"/>
            </a:pPr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>
              <a:buFont typeface="Arial" pitchFamily="34" charset="0"/>
              <a:buChar char="•"/>
            </a:pPr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>
              <a:buFont typeface="Arial" pitchFamily="34" charset="0"/>
              <a:buChar char="•"/>
            </a:pPr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>
              <a:buFont typeface="Arial" pitchFamily="34" charset="0"/>
              <a:buChar char="•"/>
            </a:pPr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>
              <a:buFont typeface="Arial" pitchFamily="34" charset="0"/>
              <a:buChar char="•"/>
            </a:pPr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>
              <a:buFont typeface="Arial" pitchFamily="34" charset="0"/>
              <a:buChar char="•"/>
            </a:pPr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>
              <a:buFont typeface="Arial" pitchFamily="34" charset="0"/>
              <a:buChar char="•"/>
            </a:pPr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>
              <a:buFont typeface="Arial" pitchFamily="34" charset="0"/>
              <a:buChar char="•"/>
            </a:pPr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>
              <a:buFont typeface="Arial" pitchFamily="34" charset="0"/>
              <a:buChar char="•"/>
            </a:pPr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>
              <a:buFont typeface="Arial" pitchFamily="34" charset="0"/>
              <a:buChar char="•"/>
            </a:pPr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>
              <a:buFont typeface="Arial" pitchFamily="34" charset="0"/>
              <a:buChar char="•"/>
            </a:pPr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sz="1400" b="1" dirty="0" smtClean="0">
              <a:solidFill>
                <a:srgbClr val="008080"/>
              </a:solidFill>
              <a:latin typeface="DINOT" pitchFamily="34" charset="0"/>
            </a:endParaRPr>
          </a:p>
          <a:p>
            <a:pPr algn="ctr"/>
            <a:endParaRPr lang="de-DE" dirty="0" smtClean="0"/>
          </a:p>
          <a:p>
            <a:pPr algn="ctr"/>
            <a:endParaRPr lang="de-DE" dirty="0" smtClean="0"/>
          </a:p>
          <a:p>
            <a:pPr algn="ctr"/>
            <a:endParaRPr lang="de-DE" dirty="0" smtClean="0"/>
          </a:p>
          <a:p>
            <a:pPr algn="ctr"/>
            <a:endParaRPr lang="de-DE" dirty="0" smtClean="0"/>
          </a:p>
          <a:p>
            <a:pPr algn="ctr"/>
            <a:endParaRPr lang="de-DE" dirty="0" smtClean="0"/>
          </a:p>
          <a:p>
            <a:pPr algn="ctr"/>
            <a:endParaRPr lang="de-DE" dirty="0" smtClean="0"/>
          </a:p>
          <a:p>
            <a:pPr algn="ctr"/>
            <a:endParaRPr lang="de-DE" dirty="0" smtClean="0"/>
          </a:p>
          <a:p>
            <a:pPr algn="ctr"/>
            <a:endParaRPr lang="de-DE" dirty="0" smtClean="0"/>
          </a:p>
          <a:p>
            <a:pPr algn="ctr"/>
            <a:endParaRPr lang="de-DE" dirty="0" smtClean="0"/>
          </a:p>
          <a:p>
            <a:pPr algn="ctr"/>
            <a:endParaRPr lang="de-DE" dirty="0" smtClean="0"/>
          </a:p>
          <a:p>
            <a:pPr algn="ctr"/>
            <a:endParaRPr lang="de-DE" dirty="0" smtClean="0"/>
          </a:p>
          <a:p>
            <a:pPr algn="ctr"/>
            <a:endParaRPr lang="de-DE" dirty="0" smtClean="0"/>
          </a:p>
          <a:p>
            <a:pPr algn="ctr"/>
            <a:endParaRPr lang="de-DE" dirty="0" smtClean="0"/>
          </a:p>
          <a:p>
            <a:pPr algn="ctr"/>
            <a:endParaRPr lang="de-DE" dirty="0" smtClean="0"/>
          </a:p>
          <a:p>
            <a:pPr algn="ctr"/>
            <a:endParaRPr lang="de-DE" dirty="0" smtClean="0"/>
          </a:p>
          <a:p>
            <a:pPr algn="ctr"/>
            <a:endParaRPr lang="de-DE" dirty="0" smtClean="0"/>
          </a:p>
          <a:p>
            <a:pPr algn="ctr"/>
            <a:endParaRPr lang="de-DE" dirty="0" smtClean="0"/>
          </a:p>
          <a:p>
            <a:pPr algn="ctr"/>
            <a:endParaRPr lang="de-DE" dirty="0" smtClean="0"/>
          </a:p>
          <a:p>
            <a:pPr algn="ctr"/>
            <a:endParaRPr lang="de-DE" dirty="0" smtClean="0"/>
          </a:p>
          <a:p>
            <a:pPr algn="ctr"/>
            <a:endParaRPr lang="de-DE" dirty="0" smtClean="0"/>
          </a:p>
          <a:p>
            <a:pPr algn="ctr"/>
            <a:endParaRPr lang="de-DE" dirty="0" smtClean="0"/>
          </a:p>
          <a:p>
            <a:pPr algn="ctr"/>
            <a:endParaRPr lang="de-DE" dirty="0"/>
          </a:p>
        </p:txBody>
      </p:sp>
      <p:sp>
        <p:nvSpPr>
          <p:cNvPr id="7" name="Interaktive Schaltfläche: Start 6">
            <a:hlinkClick r:id="rId3" action="ppaction://hlinksldjump" highlightClick="1"/>
          </p:cNvPr>
          <p:cNvSpPr/>
          <p:nvPr/>
        </p:nvSpPr>
        <p:spPr>
          <a:xfrm>
            <a:off x="8676456" y="6309320"/>
            <a:ext cx="467544" cy="288032"/>
          </a:xfrm>
          <a:prstGeom prst="actionButtonHom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de-DE" sz="2800" i="1" dirty="0" smtClean="0"/>
              <a:t> Was geschieht bei nicht Einhaltung ?</a:t>
            </a:r>
            <a:endParaRPr lang="de-DE" sz="28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395536" y="1628800"/>
            <a:ext cx="8280920" cy="4608512"/>
          </a:xfrm>
        </p:spPr>
        <p:txBody>
          <a:bodyPr/>
          <a:lstStyle/>
          <a:p>
            <a:pPr>
              <a:buNone/>
            </a:pPr>
            <a:r>
              <a:rPr lang="de-DE" dirty="0" smtClean="0"/>
              <a:t>...unsere Erde wird an den Folgen</a:t>
            </a:r>
          </a:p>
          <a:p>
            <a:pPr>
              <a:buNone/>
            </a:pPr>
            <a:r>
              <a:rPr lang="de-DE" dirty="0" smtClean="0"/>
              <a:t>unserer Missachtung zerstört...</a:t>
            </a:r>
          </a:p>
          <a:p>
            <a:pPr>
              <a:buNone/>
            </a:pPr>
            <a:r>
              <a:rPr lang="de-DE" dirty="0" smtClean="0"/>
              <a:t>...wir werden alle aussterben, da unser</a:t>
            </a:r>
          </a:p>
          <a:p>
            <a:pPr>
              <a:buNone/>
            </a:pPr>
            <a:r>
              <a:rPr lang="de-DE" dirty="0" smtClean="0"/>
              <a:t>Lebensraum von UNS zerstört wird…</a:t>
            </a:r>
          </a:p>
          <a:p>
            <a:pPr>
              <a:buNone/>
            </a:pPr>
            <a:r>
              <a:rPr lang="de-DE" dirty="0" smtClean="0"/>
              <a:t>...wir vernichten unsere Nachkommen,</a:t>
            </a:r>
          </a:p>
          <a:p>
            <a:pPr>
              <a:buNone/>
            </a:pPr>
            <a:r>
              <a:rPr lang="de-DE" dirty="0" smtClean="0"/>
              <a:t>unsere Kinder… ?</a:t>
            </a:r>
          </a:p>
          <a:p>
            <a:pPr>
              <a:buNone/>
            </a:pPr>
            <a:r>
              <a:rPr lang="de-DE" dirty="0" smtClean="0"/>
              <a:t>...es ist nicht alles selbstverständlich..</a:t>
            </a:r>
          </a:p>
          <a:p>
            <a:pPr>
              <a:buNone/>
            </a:pPr>
            <a:r>
              <a:rPr lang="de-DE" dirty="0" smtClean="0"/>
              <a:t>...Achte unsere Welt  „DEIN„</a:t>
            </a:r>
          </a:p>
          <a:p>
            <a:pPr>
              <a:buNone/>
            </a:pPr>
            <a:r>
              <a:rPr lang="de-DE" dirty="0" smtClean="0"/>
              <a:t>Lebensraum…</a:t>
            </a:r>
          </a:p>
          <a:p>
            <a:pPr>
              <a:buNone/>
            </a:pPr>
            <a:r>
              <a:rPr lang="de-DE" dirty="0" smtClean="0"/>
              <a:t>...lass die Erde nicht einfach so im </a:t>
            </a:r>
          </a:p>
          <a:p>
            <a:pPr>
              <a:buNone/>
            </a:pPr>
            <a:r>
              <a:rPr lang="de-DE" dirty="0" smtClean="0"/>
              <a:t>Stich…</a:t>
            </a:r>
          </a:p>
          <a:p>
            <a:pPr>
              <a:buNone/>
            </a:pPr>
            <a:r>
              <a:rPr lang="de-DE" dirty="0" smtClean="0"/>
              <a:t>...Sie ist für dich da und du musst für Sie </a:t>
            </a:r>
          </a:p>
          <a:p>
            <a:pPr>
              <a:buNone/>
            </a:pPr>
            <a:r>
              <a:rPr lang="de-DE" dirty="0" smtClean="0"/>
              <a:t>da sein… !</a:t>
            </a:r>
          </a:p>
          <a:p>
            <a:pPr>
              <a:buNone/>
            </a:pPr>
            <a:endParaRPr lang="de-DE" dirty="0" smtClean="0"/>
          </a:p>
          <a:p>
            <a:pPr>
              <a:buNone/>
            </a:pPr>
            <a:endParaRPr lang="de-DE" dirty="0" smtClean="0"/>
          </a:p>
          <a:p>
            <a:pPr>
              <a:buNone/>
            </a:pPr>
            <a:endParaRPr lang="de-DE" dirty="0" smtClean="0"/>
          </a:p>
          <a:p>
            <a:pPr>
              <a:buNone/>
            </a:pPr>
            <a:endParaRPr lang="de-DE" dirty="0"/>
          </a:p>
        </p:txBody>
      </p:sp>
      <p:sp>
        <p:nvSpPr>
          <p:cNvPr id="4" name="Gewitterblitz 3"/>
          <p:cNvSpPr/>
          <p:nvPr/>
        </p:nvSpPr>
        <p:spPr>
          <a:xfrm rot="681511">
            <a:off x="4120538" y="1326014"/>
            <a:ext cx="1008112" cy="4290547"/>
          </a:xfrm>
          <a:prstGeom prst="lightningBolt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5" name="Grafik 4" descr="untitled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2040" y="2060848"/>
            <a:ext cx="3888432" cy="3768019"/>
          </a:xfrm>
          <a:prstGeom prst="rect">
            <a:avLst/>
          </a:prstGeom>
        </p:spPr>
      </p:pic>
      <p:sp>
        <p:nvSpPr>
          <p:cNvPr id="6" name="Pfeil nach rechts 5"/>
          <p:cNvSpPr/>
          <p:nvPr/>
        </p:nvSpPr>
        <p:spPr>
          <a:xfrm>
            <a:off x="755576" y="2132856"/>
            <a:ext cx="7920880" cy="21602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i="1" dirty="0" smtClean="0">
                <a:solidFill>
                  <a:srgbClr val="C00000"/>
                </a:solidFill>
                <a:latin typeface="DINOT" pitchFamily="34" charset="0"/>
              </a:rPr>
              <a:t>Unser Planet ist unser Zuhause, unser einziges Zuhause.</a:t>
            </a:r>
            <a:br>
              <a:rPr lang="de-DE" sz="2000" b="1" i="1" dirty="0" smtClean="0">
                <a:solidFill>
                  <a:srgbClr val="C00000"/>
                </a:solidFill>
                <a:latin typeface="DINOT" pitchFamily="34" charset="0"/>
              </a:rPr>
            </a:br>
            <a:r>
              <a:rPr lang="de-DE" sz="2000" b="1" i="1" dirty="0" smtClean="0">
                <a:solidFill>
                  <a:srgbClr val="C00000"/>
                </a:solidFill>
                <a:latin typeface="DINOT" pitchFamily="34" charset="0"/>
              </a:rPr>
              <a:t>Wo sollen wir denn hingehen, wenn wir ihn zerstören</a:t>
            </a:r>
            <a:r>
              <a:rPr lang="de-DE" sz="2000" b="1" i="1" dirty="0" smtClean="0">
                <a:latin typeface="DINOT" pitchFamily="34" charset="0"/>
              </a:rPr>
              <a:t> </a:t>
            </a:r>
            <a:r>
              <a:rPr lang="de-DE" sz="2000" b="1" i="1" dirty="0" smtClean="0">
                <a:solidFill>
                  <a:srgbClr val="C00000"/>
                </a:solidFill>
                <a:latin typeface="DINOT" pitchFamily="34" charset="0"/>
              </a:rPr>
              <a:t>!     Dalai Lama</a:t>
            </a:r>
            <a:endParaRPr lang="de-DE" sz="2000" b="1" i="1" dirty="0">
              <a:solidFill>
                <a:srgbClr val="C00000"/>
              </a:solidFill>
              <a:latin typeface="DINOT" pitchFamily="34" charset="0"/>
            </a:endParaRPr>
          </a:p>
        </p:txBody>
      </p:sp>
      <p:sp>
        <p:nvSpPr>
          <p:cNvPr id="7" name="Interaktive Schaltfläche: Start 6">
            <a:hlinkClick r:id="rId3" action="ppaction://hlinksldjump" highlightClick="1"/>
          </p:cNvPr>
          <p:cNvSpPr/>
          <p:nvPr/>
        </p:nvSpPr>
        <p:spPr>
          <a:xfrm>
            <a:off x="179512" y="6237312"/>
            <a:ext cx="288032" cy="288032"/>
          </a:xfrm>
          <a:prstGeom prst="actionButtonHom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8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0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10578974-erde-ber-dem-wasser--symbol-f-r-die-umwel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692696"/>
            <a:ext cx="6840760" cy="5301207"/>
          </a:xfrm>
          <a:prstGeom prst="star6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de-DE" sz="3600" i="1" dirty="0" smtClean="0"/>
              <a:t> Video </a:t>
            </a:r>
            <a:endParaRPr lang="de-DE" sz="3600" i="1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1115616" y="3573016"/>
            <a:ext cx="7200800" cy="432048"/>
          </a:xfrm>
        </p:spPr>
        <p:txBody>
          <a:bodyPr/>
          <a:lstStyle/>
          <a:p>
            <a:r>
              <a:rPr lang="de-DE" u="sng" dirty="0" smtClean="0">
                <a:hlinkClick r:id="rId3"/>
              </a:rPr>
              <a:t>http://www.youtube.com/watch?v=403yhOJZ4hg</a:t>
            </a:r>
            <a:endParaRPr lang="de-DE" dirty="0" smtClean="0"/>
          </a:p>
          <a:p>
            <a:endParaRPr lang="de-DE" dirty="0"/>
          </a:p>
        </p:txBody>
      </p:sp>
      <p:sp>
        <p:nvSpPr>
          <p:cNvPr id="5" name="Interaktive Schaltfläche: Start 4">
            <a:hlinkClick r:id="rId4" action="ppaction://hlinksldjump" highlightClick="1"/>
          </p:cNvPr>
          <p:cNvSpPr/>
          <p:nvPr/>
        </p:nvSpPr>
        <p:spPr>
          <a:xfrm>
            <a:off x="179512" y="6165304"/>
            <a:ext cx="288032" cy="432048"/>
          </a:xfrm>
          <a:prstGeom prst="actionButtonHom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Interaktive Schaltfläche: Film 6">
            <a:hlinkClick r:id="rId3" highlightClick="1"/>
          </p:cNvPr>
          <p:cNvSpPr/>
          <p:nvPr/>
        </p:nvSpPr>
        <p:spPr>
          <a:xfrm>
            <a:off x="8532440" y="6093296"/>
            <a:ext cx="504056" cy="504056"/>
          </a:xfrm>
          <a:prstGeom prst="actionButtonMovi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7546032" cy="479960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de-DE" dirty="0" smtClean="0"/>
              <a:t>Übertreibt es Deutschland mit dem Umweltschutz ?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683568" y="1556792"/>
            <a:ext cx="7488832" cy="4464496"/>
          </a:xfrm>
        </p:spPr>
        <p:txBody>
          <a:bodyPr/>
          <a:lstStyle/>
          <a:p>
            <a:pPr algn="ctr">
              <a:buFont typeface="Wingdings" pitchFamily="2" charset="2"/>
              <a:buChar char="Ø"/>
            </a:pPr>
            <a:r>
              <a:rPr lang="de-DE" dirty="0" smtClean="0"/>
              <a:t>Die </a:t>
            </a:r>
            <a:r>
              <a:rPr lang="de-DE" dirty="0" smtClean="0">
                <a:solidFill>
                  <a:srgbClr val="FF0000"/>
                </a:solidFill>
              </a:rPr>
              <a:t>Deutschen</a:t>
            </a:r>
            <a:r>
              <a:rPr lang="de-DE" dirty="0" smtClean="0"/>
              <a:t> sind in Sachen </a:t>
            </a:r>
            <a:r>
              <a:rPr lang="de-DE" dirty="0" smtClean="0">
                <a:solidFill>
                  <a:srgbClr val="FF0000"/>
                </a:solidFill>
              </a:rPr>
              <a:t>Umweltschutz</a:t>
            </a:r>
            <a:r>
              <a:rPr lang="de-DE" dirty="0" smtClean="0"/>
              <a:t> die </a:t>
            </a:r>
            <a:r>
              <a:rPr lang="de-DE" dirty="0" smtClean="0">
                <a:solidFill>
                  <a:srgbClr val="FF0000"/>
                </a:solidFill>
              </a:rPr>
              <a:t>Nummer eins </a:t>
            </a:r>
            <a:r>
              <a:rPr lang="de-DE" dirty="0" smtClean="0"/>
              <a:t>in </a:t>
            </a:r>
            <a:r>
              <a:rPr lang="de-DE" dirty="0" smtClean="0">
                <a:solidFill>
                  <a:srgbClr val="FF0000"/>
                </a:solidFill>
              </a:rPr>
              <a:t>Europa</a:t>
            </a:r>
            <a:r>
              <a:rPr lang="de-DE" dirty="0" smtClean="0"/>
              <a:t>: Wir </a:t>
            </a:r>
            <a:r>
              <a:rPr lang="de-DE" dirty="0" smtClean="0">
                <a:solidFill>
                  <a:srgbClr val="FF0000"/>
                </a:solidFill>
              </a:rPr>
              <a:t>trennen</a:t>
            </a:r>
            <a:r>
              <a:rPr lang="de-DE" dirty="0" smtClean="0"/>
              <a:t> fleißig </a:t>
            </a:r>
            <a:r>
              <a:rPr lang="de-DE" dirty="0" smtClean="0">
                <a:solidFill>
                  <a:srgbClr val="FF0000"/>
                </a:solidFill>
              </a:rPr>
              <a:t>Müll</a:t>
            </a:r>
            <a:r>
              <a:rPr lang="de-DE" dirty="0" smtClean="0"/>
              <a:t>, </a:t>
            </a:r>
            <a:r>
              <a:rPr lang="de-DE" dirty="0" smtClean="0">
                <a:solidFill>
                  <a:srgbClr val="FF0000"/>
                </a:solidFill>
              </a:rPr>
              <a:t>kaufen</a:t>
            </a:r>
            <a:r>
              <a:rPr lang="de-DE" dirty="0" smtClean="0"/>
              <a:t> </a:t>
            </a:r>
            <a:r>
              <a:rPr lang="de-DE" dirty="0" smtClean="0">
                <a:solidFill>
                  <a:srgbClr val="FF0000"/>
                </a:solidFill>
              </a:rPr>
              <a:t>in Bioläden </a:t>
            </a:r>
            <a:r>
              <a:rPr lang="de-DE" dirty="0" smtClean="0"/>
              <a:t>ein und </a:t>
            </a:r>
            <a:r>
              <a:rPr lang="de-DE" dirty="0" smtClean="0">
                <a:solidFill>
                  <a:srgbClr val="FF0000"/>
                </a:solidFill>
              </a:rPr>
              <a:t>besorgen </a:t>
            </a:r>
            <a:r>
              <a:rPr lang="de-DE" dirty="0" smtClean="0"/>
              <a:t>uns </a:t>
            </a:r>
            <a:r>
              <a:rPr lang="de-DE" dirty="0" smtClean="0">
                <a:solidFill>
                  <a:srgbClr val="FF0000"/>
                </a:solidFill>
              </a:rPr>
              <a:t>Energiesparlampen</a:t>
            </a:r>
            <a:r>
              <a:rPr lang="de-DE" dirty="0" smtClean="0"/>
              <a:t>. Doch ist das wirklich alles sinnvoll oder </a:t>
            </a:r>
            <a:r>
              <a:rPr lang="de-DE" dirty="0" smtClean="0">
                <a:solidFill>
                  <a:srgbClr val="FF0000"/>
                </a:solidFill>
              </a:rPr>
              <a:t>führt </a:t>
            </a:r>
            <a:r>
              <a:rPr lang="de-DE" b="1" dirty="0" smtClean="0">
                <a:solidFill>
                  <a:srgbClr val="FF0000"/>
                </a:solidFill>
              </a:rPr>
              <a:t>übertriebener Umweltschutz zum gegenteiligen Effekt?</a:t>
            </a:r>
          </a:p>
          <a:p>
            <a:pPr algn="ctr">
              <a:buNone/>
            </a:pPr>
            <a:endParaRPr lang="de-DE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de-DE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de-DE" b="1" dirty="0">
              <a:solidFill>
                <a:srgbClr val="FF0000"/>
              </a:solidFill>
            </a:endParaRPr>
          </a:p>
        </p:txBody>
      </p:sp>
      <p:sp>
        <p:nvSpPr>
          <p:cNvPr id="4" name="Interaktive Schaltfläche: Film 3">
            <a:hlinkClick r:id="rId2" highlightClick="1"/>
          </p:cNvPr>
          <p:cNvSpPr/>
          <p:nvPr/>
        </p:nvSpPr>
        <p:spPr>
          <a:xfrm>
            <a:off x="3203848" y="2924944"/>
            <a:ext cx="2376264" cy="792088"/>
          </a:xfrm>
          <a:prstGeom prst="actionButtonMovi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/>
          <p:cNvSpPr/>
          <p:nvPr/>
        </p:nvSpPr>
        <p:spPr>
          <a:xfrm>
            <a:off x="2483768" y="6165304"/>
            <a:ext cx="43055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>
              <a:buFont typeface="Wingdings" pitchFamily="2" charset="2"/>
              <a:buChar char="Ø"/>
            </a:pPr>
            <a:r>
              <a:rPr lang="de-DE" dirty="0" smtClean="0">
                <a:solidFill>
                  <a:srgbClr val="006666"/>
                </a:solidFill>
              </a:rPr>
              <a:t>http://www.sat1.de/ratgeber/uebertriebener-umweltschutz</a:t>
            </a:r>
            <a:endParaRPr lang="de-DE" dirty="0">
              <a:solidFill>
                <a:srgbClr val="006666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827584" y="4028001"/>
            <a:ext cx="7558553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800" b="1" i="1" u="none" strike="noStrike" cap="none" normalizeH="0" baseline="0" dirty="0" smtClean="0">
                <a:ln>
                  <a:noFill/>
                </a:ln>
                <a:solidFill>
                  <a:srgbClr val="006666"/>
                </a:solidFill>
                <a:effectLst/>
                <a:latin typeface="DINOT" pitchFamily="34" charset="0"/>
                <a:ea typeface="Times New Roman" pitchFamily="18" charset="0"/>
              </a:rPr>
              <a:t>MÜLL SORTIEREN, BIOSPRIT TANKEN, VEGETARIER WERDEN - ÜBERTREIBEN ES DIE DEUTSCHEN MIT IHREM ÖKOFIMMEL?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800" b="1" i="1" u="none" strike="noStrike" cap="none" normalizeH="0" baseline="0" dirty="0" smtClean="0">
                <a:ln>
                  <a:noFill/>
                </a:ln>
                <a:solidFill>
                  <a:srgbClr val="006666"/>
                </a:solidFill>
                <a:effectLst/>
                <a:latin typeface="DINOT" pitchFamily="34" charset="0"/>
                <a:ea typeface="Times New Roman" pitchFamily="18" charset="0"/>
              </a:rPr>
              <a:t> ABER SICHER!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800" b="1" i="1" u="none" strike="noStrike" cap="none" normalizeH="0" baseline="0" dirty="0" smtClean="0">
                <a:ln>
                  <a:noFill/>
                </a:ln>
                <a:solidFill>
                  <a:srgbClr val="006666"/>
                </a:solidFill>
                <a:effectLst/>
                <a:latin typeface="DINOT" pitchFamily="34" charset="0"/>
                <a:ea typeface="Times New Roman" pitchFamily="18" charset="0"/>
              </a:rPr>
              <a:t> VOR ALLEM DIE SPEZIES DER SCHEINBAR MODERNEN, NATURBEWUSSTEN STÄDTER SCHADET DER UMWELT MEHR, ALS IHR LIEB SEIN DÜRFTE.</a:t>
            </a:r>
            <a:endParaRPr kumimoji="0" lang="de-DE" sz="1800" b="1" i="1" u="none" strike="noStrike" cap="none" normalizeH="0" baseline="0" dirty="0" smtClean="0">
              <a:ln>
                <a:noFill/>
              </a:ln>
              <a:solidFill>
                <a:srgbClr val="006666"/>
              </a:solidFill>
              <a:effectLst/>
              <a:latin typeface="DINOT" pitchFamily="34" charset="0"/>
            </a:endParaRPr>
          </a:p>
        </p:txBody>
      </p:sp>
      <p:sp>
        <p:nvSpPr>
          <p:cNvPr id="7" name="Interaktive Schaltfläche: Start 6">
            <a:hlinkClick r:id="rId3" action="ppaction://hlinksldjump" highlightClick="1"/>
          </p:cNvPr>
          <p:cNvSpPr/>
          <p:nvPr/>
        </p:nvSpPr>
        <p:spPr>
          <a:xfrm>
            <a:off x="179512" y="6165304"/>
            <a:ext cx="432048" cy="360040"/>
          </a:xfrm>
          <a:prstGeom prst="actionButtonHom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6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43608" y="1700808"/>
            <a:ext cx="7546032" cy="1200040"/>
          </a:xfrm>
        </p:spPr>
        <p:txBody>
          <a:bodyPr/>
          <a:lstStyle/>
          <a:p>
            <a:r>
              <a:rPr lang="de-DE" sz="4000" dirty="0" smtClean="0">
                <a:solidFill>
                  <a:srgbClr val="C00000"/>
                </a:solidFill>
              </a:rPr>
              <a:t>Schütze „UNSEREN“ Planeten !</a:t>
            </a:r>
            <a:endParaRPr lang="de-DE" sz="4000" dirty="0">
              <a:solidFill>
                <a:srgbClr val="C00000"/>
              </a:solidFill>
            </a:endParaRPr>
          </a:p>
        </p:txBody>
      </p:sp>
      <p:sp>
        <p:nvSpPr>
          <p:cNvPr id="4" name="Doppelte Welle 3"/>
          <p:cNvSpPr/>
          <p:nvPr/>
        </p:nvSpPr>
        <p:spPr>
          <a:xfrm>
            <a:off x="1259632" y="4581128"/>
            <a:ext cx="6984776" cy="1728192"/>
          </a:xfrm>
          <a:prstGeom prst="doubleWav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de-DE" sz="2400" b="1" i="1" dirty="0" smtClean="0">
                <a:solidFill>
                  <a:srgbClr val="006666"/>
                </a:solidFill>
                <a:latin typeface="DINOT" pitchFamily="34" charset="0"/>
                <a:ea typeface="Calibri" pitchFamily="34" charset="0"/>
                <a:cs typeface="Arial" pitchFamily="34" charset="0"/>
              </a:rPr>
              <a:t>Bevor man die Welt verändert, wäre es vielleicht wichtiger,</a:t>
            </a:r>
            <a:br>
              <a:rPr lang="de-DE" sz="2400" b="1" i="1" dirty="0" smtClean="0">
                <a:solidFill>
                  <a:srgbClr val="006666"/>
                </a:solidFill>
                <a:latin typeface="DINOT" pitchFamily="34" charset="0"/>
                <a:ea typeface="Calibri" pitchFamily="34" charset="0"/>
                <a:cs typeface="Arial" pitchFamily="34" charset="0"/>
              </a:rPr>
            </a:br>
            <a:r>
              <a:rPr lang="de-DE" sz="2400" b="1" i="1" dirty="0" smtClean="0">
                <a:solidFill>
                  <a:srgbClr val="006666"/>
                </a:solidFill>
                <a:latin typeface="DINOT" pitchFamily="34" charset="0"/>
                <a:ea typeface="Calibri" pitchFamily="34" charset="0"/>
                <a:cs typeface="Arial" pitchFamily="34" charset="0"/>
              </a:rPr>
              <a:t>sie nicht zugrunde zu richten !</a:t>
            </a:r>
            <a:endParaRPr lang="de-DE" sz="2400" i="1" dirty="0" smtClean="0">
              <a:solidFill>
                <a:srgbClr val="006666"/>
              </a:solidFill>
              <a:latin typeface="DINOT" pitchFamily="34" charset="0"/>
            </a:endParaRPr>
          </a:p>
        </p:txBody>
      </p:sp>
      <p:sp>
        <p:nvSpPr>
          <p:cNvPr id="6" name="Interaktive Schaltfläche: Start 5">
            <a:hlinkClick r:id="rId4" action="ppaction://hlinksldjump" highlightClick="1"/>
          </p:cNvPr>
          <p:cNvSpPr/>
          <p:nvPr/>
        </p:nvSpPr>
        <p:spPr>
          <a:xfrm>
            <a:off x="107504" y="6093296"/>
            <a:ext cx="360040" cy="432048"/>
          </a:xfrm>
          <a:prstGeom prst="actionButtonHom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>
    <p:randomBar dir="vert"/>
    <p:sndAc>
      <p:stSnd>
        <p:snd r:embed="rId2" name="lase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808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808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uiExpand="1" build="allAtOnce" animBg="1"/>
    </p:bldLst>
  </p:timing>
</p:sld>
</file>

<file path=ppt/theme/theme1.xml><?xml version="1.0" encoding="utf-8"?>
<a:theme xmlns:a="http://schemas.openxmlformats.org/drawingml/2006/main" name="PowerPoint Vorlage Laurat">
  <a:themeElements>
    <a:clrScheme name="Benutzerdefiniertes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enutzerdefiniertes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/>
      <a:lstStyle>
        <a:defPPr>
          <a:defRPr kern="0" dirty="0" smtClean="0"/>
        </a:defPPr>
      </a:lstStyle>
    </a:txDef>
  </a:objectDefaults>
  <a:extraClrSchemeLst>
    <a:extraClrScheme>
      <a:clrScheme name="Benutzerdefiniertes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2A4D7D"/>
      </a:dk2>
      <a:lt2>
        <a:srgbClr val="CBDAED"/>
      </a:lt2>
      <a:accent1>
        <a:srgbClr val="DD7621"/>
      </a:accent1>
      <a:accent2>
        <a:srgbClr val="EBAC79"/>
      </a:accent2>
      <a:accent3>
        <a:srgbClr val="FFFFFF"/>
      </a:accent3>
      <a:accent4>
        <a:srgbClr val="000000"/>
      </a:accent4>
      <a:accent5>
        <a:srgbClr val="EBBDAB"/>
      </a:accent5>
      <a:accent6>
        <a:srgbClr val="D59B6D"/>
      </a:accent6>
      <a:hlink>
        <a:srgbClr val="FFFFFF"/>
      </a:hlink>
      <a:folHlink>
        <a:srgbClr val="FFFFF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Vorlage Laurat</Template>
  <TotalTime>0</TotalTime>
  <Words>789</Words>
  <Application>Microsoft Office PowerPoint</Application>
  <PresentationFormat>Bildschirmpräsentation (4:3)</PresentationFormat>
  <Paragraphs>219</Paragraphs>
  <Slides>14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5" baseType="lpstr">
      <vt:lpstr>PowerPoint Vorlage Laurat</vt:lpstr>
      <vt:lpstr>Der Umweltschutz </vt:lpstr>
      <vt:lpstr>  Die Gliederung </vt:lpstr>
      <vt:lpstr>  Der Umweltschutz </vt:lpstr>
      <vt:lpstr> Wie kann ich die Umwelt schützen ?</vt:lpstr>
      <vt:lpstr>Folie 5</vt:lpstr>
      <vt:lpstr> speziell im Büro …</vt:lpstr>
      <vt:lpstr>Folie 7</vt:lpstr>
      <vt:lpstr>Folie 8</vt:lpstr>
      <vt:lpstr> Das elektronische Büro</vt:lpstr>
      <vt:lpstr>Umweltschutz in der </vt:lpstr>
      <vt:lpstr> Was geschieht bei nicht Einhaltung ?</vt:lpstr>
      <vt:lpstr> Video </vt:lpstr>
      <vt:lpstr>Übertreibt es Deutschland mit dem Umweltschutz ?</vt:lpstr>
      <vt:lpstr>Schütze „UNSEREN“ Planeten 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Tiffany-Lee.Wachs</dc:creator>
  <cp:lastModifiedBy>Tiffany-Lee.Wachs</cp:lastModifiedBy>
  <cp:revision>98</cp:revision>
  <dcterms:created xsi:type="dcterms:W3CDTF">2013-11-01T07:26:22Z</dcterms:created>
  <dcterms:modified xsi:type="dcterms:W3CDTF">2013-11-20T13:26:19Z</dcterms:modified>
</cp:coreProperties>
</file>