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7" r:id="rId2"/>
    <p:sldId id="258" r:id="rId3"/>
    <p:sldId id="264" r:id="rId4"/>
    <p:sldId id="265" r:id="rId5"/>
    <p:sldId id="266" r:id="rId6"/>
    <p:sldId id="268" r:id="rId7"/>
  </p:sldIdLst>
  <p:sldSz cx="12192000" cy="6858000"/>
  <p:notesSz cx="7099300" cy="102346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3" d="100"/>
          <a:sy n="103" d="100"/>
        </p:scale>
        <p:origin x="126" y="3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96C86C09-C33C-46ED-8AF4-09CDE40FD7BC}" type="datetimeFigureOut">
              <a:rPr lang="de-DE" smtClean="0">
                <a:solidFill>
                  <a:prstClr val="black">
                    <a:tint val="75000"/>
                  </a:prstClr>
                </a:solidFill>
              </a:rPr>
              <a:pPr/>
              <a:t>21.11.2023</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CE7F10B0-7A72-4FA0-B7A1-EE4A7CA0E6B9}"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22805968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96C86C09-C33C-46ED-8AF4-09CDE40FD7BC}" type="datetimeFigureOut">
              <a:rPr lang="de-DE" smtClean="0">
                <a:solidFill>
                  <a:prstClr val="black">
                    <a:tint val="75000"/>
                  </a:prstClr>
                </a:solidFill>
              </a:rPr>
              <a:pPr/>
              <a:t>21.11.2023</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CE7F10B0-7A72-4FA0-B7A1-EE4A7CA0E6B9}"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3668062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Textmasterformat bearbeiten</a:t>
            </a:r>
          </a:p>
        </p:txBody>
      </p:sp>
      <p:sp>
        <p:nvSpPr>
          <p:cNvPr id="4" name="Datumsplatzhalter 3"/>
          <p:cNvSpPr>
            <a:spLocks noGrp="1"/>
          </p:cNvSpPr>
          <p:nvPr>
            <p:ph type="dt" sz="half" idx="10"/>
          </p:nvPr>
        </p:nvSpPr>
        <p:spPr/>
        <p:txBody>
          <a:bodyPr/>
          <a:lstStyle/>
          <a:p>
            <a:fld id="{96C86C09-C33C-46ED-8AF4-09CDE40FD7BC}" type="datetimeFigureOut">
              <a:rPr lang="de-DE" smtClean="0">
                <a:solidFill>
                  <a:prstClr val="black">
                    <a:tint val="75000"/>
                  </a:prstClr>
                </a:solidFill>
              </a:rPr>
              <a:pPr/>
              <a:t>21.11.2023</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CE7F10B0-7A72-4FA0-B7A1-EE4A7CA0E6B9}"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15805062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838200" y="1825625"/>
            <a:ext cx="51816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96C86C09-C33C-46ED-8AF4-09CDE40FD7BC}" type="datetimeFigureOut">
              <a:rPr lang="de-DE" smtClean="0">
                <a:solidFill>
                  <a:prstClr val="black">
                    <a:tint val="75000"/>
                  </a:prstClr>
                </a:solidFill>
              </a:rPr>
              <a:pPr/>
              <a:t>21.11.2023</a:t>
            </a:fld>
            <a:endParaRPr lang="de-DE">
              <a:solidFill>
                <a:prstClr val="black">
                  <a:tint val="75000"/>
                </a:prstClr>
              </a:solidFill>
            </a:endParaRPr>
          </a:p>
        </p:txBody>
      </p:sp>
      <p:sp>
        <p:nvSpPr>
          <p:cNvPr id="6" name="Fußzeilenplatzhalter 5"/>
          <p:cNvSpPr>
            <a:spLocks noGrp="1"/>
          </p:cNvSpPr>
          <p:nvPr>
            <p:ph type="ftr" sz="quarter" idx="11"/>
          </p:nvPr>
        </p:nvSpPr>
        <p:spPr/>
        <p:txBody>
          <a:bodyPr/>
          <a:lstStyle/>
          <a:p>
            <a:endParaRPr lang="de-DE">
              <a:solidFill>
                <a:prstClr val="black">
                  <a:tint val="75000"/>
                </a:prstClr>
              </a:solidFill>
            </a:endParaRPr>
          </a:p>
        </p:txBody>
      </p:sp>
      <p:sp>
        <p:nvSpPr>
          <p:cNvPr id="7" name="Foliennummernplatzhalter 6"/>
          <p:cNvSpPr>
            <a:spLocks noGrp="1"/>
          </p:cNvSpPr>
          <p:nvPr>
            <p:ph type="sldNum" sz="quarter" idx="12"/>
          </p:nvPr>
        </p:nvSpPr>
        <p:spPr/>
        <p:txBody>
          <a:bodyPr/>
          <a:lstStyle/>
          <a:p>
            <a:fld id="{CE7F10B0-7A72-4FA0-B7A1-EE4A7CA0E6B9}"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1637135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839788" y="2505075"/>
            <a:ext cx="5157787"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96C86C09-C33C-46ED-8AF4-09CDE40FD7BC}" type="datetimeFigureOut">
              <a:rPr lang="de-DE" smtClean="0">
                <a:solidFill>
                  <a:prstClr val="black">
                    <a:tint val="75000"/>
                  </a:prstClr>
                </a:solidFill>
              </a:rPr>
              <a:pPr/>
              <a:t>21.11.2023</a:t>
            </a:fld>
            <a:endParaRPr lang="de-DE">
              <a:solidFill>
                <a:prstClr val="black">
                  <a:tint val="75000"/>
                </a:prstClr>
              </a:solidFill>
            </a:endParaRPr>
          </a:p>
        </p:txBody>
      </p:sp>
      <p:sp>
        <p:nvSpPr>
          <p:cNvPr id="8" name="Fußzeilenplatzhalter 7"/>
          <p:cNvSpPr>
            <a:spLocks noGrp="1"/>
          </p:cNvSpPr>
          <p:nvPr>
            <p:ph type="ftr" sz="quarter" idx="11"/>
          </p:nvPr>
        </p:nvSpPr>
        <p:spPr/>
        <p:txBody>
          <a:bodyPr/>
          <a:lstStyle/>
          <a:p>
            <a:endParaRPr lang="de-DE">
              <a:solidFill>
                <a:prstClr val="black">
                  <a:tint val="75000"/>
                </a:prstClr>
              </a:solidFill>
            </a:endParaRPr>
          </a:p>
        </p:txBody>
      </p:sp>
      <p:sp>
        <p:nvSpPr>
          <p:cNvPr id="9" name="Foliennummernplatzhalter 8"/>
          <p:cNvSpPr>
            <a:spLocks noGrp="1"/>
          </p:cNvSpPr>
          <p:nvPr>
            <p:ph type="sldNum" sz="quarter" idx="12"/>
          </p:nvPr>
        </p:nvSpPr>
        <p:spPr/>
        <p:txBody>
          <a:bodyPr/>
          <a:lstStyle/>
          <a:p>
            <a:fld id="{CE7F10B0-7A72-4FA0-B7A1-EE4A7CA0E6B9}"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3746049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96C86C09-C33C-46ED-8AF4-09CDE40FD7BC}" type="datetimeFigureOut">
              <a:rPr lang="de-DE" smtClean="0">
                <a:solidFill>
                  <a:prstClr val="black">
                    <a:tint val="75000"/>
                  </a:prstClr>
                </a:solidFill>
              </a:rPr>
              <a:pPr/>
              <a:t>21.11.2023</a:t>
            </a:fld>
            <a:endParaRPr lang="de-DE">
              <a:solidFill>
                <a:prstClr val="black">
                  <a:tint val="75000"/>
                </a:prstClr>
              </a:solidFill>
            </a:endParaRPr>
          </a:p>
        </p:txBody>
      </p:sp>
      <p:sp>
        <p:nvSpPr>
          <p:cNvPr id="4" name="Fußzeilenplatzhalter 3"/>
          <p:cNvSpPr>
            <a:spLocks noGrp="1"/>
          </p:cNvSpPr>
          <p:nvPr>
            <p:ph type="ftr" sz="quarter" idx="11"/>
          </p:nvPr>
        </p:nvSpPr>
        <p:spPr/>
        <p:txBody>
          <a:bodyPr/>
          <a:lstStyle/>
          <a:p>
            <a:endParaRPr lang="de-DE">
              <a:solidFill>
                <a:prstClr val="black">
                  <a:tint val="75000"/>
                </a:prstClr>
              </a:solidFill>
            </a:endParaRPr>
          </a:p>
        </p:txBody>
      </p:sp>
      <p:sp>
        <p:nvSpPr>
          <p:cNvPr id="5" name="Foliennummernplatzhalter 4"/>
          <p:cNvSpPr>
            <a:spLocks noGrp="1"/>
          </p:cNvSpPr>
          <p:nvPr>
            <p:ph type="sldNum" sz="quarter" idx="12"/>
          </p:nvPr>
        </p:nvSpPr>
        <p:spPr/>
        <p:txBody>
          <a:bodyPr/>
          <a:lstStyle/>
          <a:p>
            <a:fld id="{CE7F10B0-7A72-4FA0-B7A1-EE4A7CA0E6B9}"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10515582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6C86C09-C33C-46ED-8AF4-09CDE40FD7BC}" type="datetimeFigureOut">
              <a:rPr lang="de-DE" smtClean="0">
                <a:solidFill>
                  <a:prstClr val="black">
                    <a:tint val="75000"/>
                  </a:prstClr>
                </a:solidFill>
              </a:rPr>
              <a:pPr/>
              <a:t>21.11.2023</a:t>
            </a:fld>
            <a:endParaRPr lang="de-DE">
              <a:solidFill>
                <a:prstClr val="black">
                  <a:tint val="75000"/>
                </a:prstClr>
              </a:solidFill>
            </a:endParaRPr>
          </a:p>
        </p:txBody>
      </p:sp>
      <p:sp>
        <p:nvSpPr>
          <p:cNvPr id="3" name="Fußzeilenplatzhalter 2"/>
          <p:cNvSpPr>
            <a:spLocks noGrp="1"/>
          </p:cNvSpPr>
          <p:nvPr>
            <p:ph type="ftr" sz="quarter" idx="11"/>
          </p:nvPr>
        </p:nvSpPr>
        <p:spPr/>
        <p:txBody>
          <a:bodyPr/>
          <a:lstStyle/>
          <a:p>
            <a:endParaRPr lang="de-DE">
              <a:solidFill>
                <a:prstClr val="black">
                  <a:tint val="75000"/>
                </a:prstClr>
              </a:solidFill>
            </a:endParaRPr>
          </a:p>
        </p:txBody>
      </p:sp>
      <p:sp>
        <p:nvSpPr>
          <p:cNvPr id="4" name="Foliennummernplatzhalter 3"/>
          <p:cNvSpPr>
            <a:spLocks noGrp="1"/>
          </p:cNvSpPr>
          <p:nvPr>
            <p:ph type="sldNum" sz="quarter" idx="12"/>
          </p:nvPr>
        </p:nvSpPr>
        <p:spPr/>
        <p:txBody>
          <a:bodyPr/>
          <a:lstStyle/>
          <a:p>
            <a:fld id="{CE7F10B0-7A72-4FA0-B7A1-EE4A7CA0E6B9}"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963405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umsplatzhalter 4"/>
          <p:cNvSpPr>
            <a:spLocks noGrp="1"/>
          </p:cNvSpPr>
          <p:nvPr>
            <p:ph type="dt" sz="half" idx="10"/>
          </p:nvPr>
        </p:nvSpPr>
        <p:spPr/>
        <p:txBody>
          <a:bodyPr/>
          <a:lstStyle/>
          <a:p>
            <a:fld id="{96C86C09-C33C-46ED-8AF4-09CDE40FD7BC}" type="datetimeFigureOut">
              <a:rPr lang="de-DE" smtClean="0">
                <a:solidFill>
                  <a:prstClr val="black">
                    <a:tint val="75000"/>
                  </a:prstClr>
                </a:solidFill>
              </a:rPr>
              <a:pPr/>
              <a:t>21.11.2023</a:t>
            </a:fld>
            <a:endParaRPr lang="de-DE">
              <a:solidFill>
                <a:prstClr val="black">
                  <a:tint val="75000"/>
                </a:prstClr>
              </a:solidFill>
            </a:endParaRPr>
          </a:p>
        </p:txBody>
      </p:sp>
      <p:sp>
        <p:nvSpPr>
          <p:cNvPr id="6" name="Fußzeilenplatzhalter 5"/>
          <p:cNvSpPr>
            <a:spLocks noGrp="1"/>
          </p:cNvSpPr>
          <p:nvPr>
            <p:ph type="ftr" sz="quarter" idx="11"/>
          </p:nvPr>
        </p:nvSpPr>
        <p:spPr/>
        <p:txBody>
          <a:bodyPr/>
          <a:lstStyle/>
          <a:p>
            <a:endParaRPr lang="de-DE">
              <a:solidFill>
                <a:prstClr val="black">
                  <a:tint val="75000"/>
                </a:prstClr>
              </a:solidFill>
            </a:endParaRPr>
          </a:p>
        </p:txBody>
      </p:sp>
      <p:sp>
        <p:nvSpPr>
          <p:cNvPr id="7" name="Foliennummernplatzhalter 6"/>
          <p:cNvSpPr>
            <a:spLocks noGrp="1"/>
          </p:cNvSpPr>
          <p:nvPr>
            <p:ph type="sldNum" sz="quarter" idx="12"/>
          </p:nvPr>
        </p:nvSpPr>
        <p:spPr/>
        <p:txBody>
          <a:bodyPr/>
          <a:lstStyle/>
          <a:p>
            <a:fld id="{CE7F10B0-7A72-4FA0-B7A1-EE4A7CA0E6B9}"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40139649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umsplatzhalter 4"/>
          <p:cNvSpPr>
            <a:spLocks noGrp="1"/>
          </p:cNvSpPr>
          <p:nvPr>
            <p:ph type="dt" sz="half" idx="10"/>
          </p:nvPr>
        </p:nvSpPr>
        <p:spPr/>
        <p:txBody>
          <a:bodyPr/>
          <a:lstStyle/>
          <a:p>
            <a:fld id="{96C86C09-C33C-46ED-8AF4-09CDE40FD7BC}" type="datetimeFigureOut">
              <a:rPr lang="de-DE" smtClean="0">
                <a:solidFill>
                  <a:prstClr val="black">
                    <a:tint val="75000"/>
                  </a:prstClr>
                </a:solidFill>
              </a:rPr>
              <a:pPr/>
              <a:t>21.11.2023</a:t>
            </a:fld>
            <a:endParaRPr lang="de-DE">
              <a:solidFill>
                <a:prstClr val="black">
                  <a:tint val="75000"/>
                </a:prstClr>
              </a:solidFill>
            </a:endParaRPr>
          </a:p>
        </p:txBody>
      </p:sp>
      <p:sp>
        <p:nvSpPr>
          <p:cNvPr id="6" name="Fußzeilenplatzhalter 5"/>
          <p:cNvSpPr>
            <a:spLocks noGrp="1"/>
          </p:cNvSpPr>
          <p:nvPr>
            <p:ph type="ftr" sz="quarter" idx="11"/>
          </p:nvPr>
        </p:nvSpPr>
        <p:spPr/>
        <p:txBody>
          <a:bodyPr/>
          <a:lstStyle/>
          <a:p>
            <a:endParaRPr lang="de-DE">
              <a:solidFill>
                <a:prstClr val="black">
                  <a:tint val="75000"/>
                </a:prstClr>
              </a:solidFill>
            </a:endParaRPr>
          </a:p>
        </p:txBody>
      </p:sp>
      <p:sp>
        <p:nvSpPr>
          <p:cNvPr id="7" name="Foliennummernplatzhalter 6"/>
          <p:cNvSpPr>
            <a:spLocks noGrp="1"/>
          </p:cNvSpPr>
          <p:nvPr>
            <p:ph type="sldNum" sz="quarter" idx="12"/>
          </p:nvPr>
        </p:nvSpPr>
        <p:spPr/>
        <p:txBody>
          <a:bodyPr/>
          <a:lstStyle/>
          <a:p>
            <a:fld id="{CE7F10B0-7A72-4FA0-B7A1-EE4A7CA0E6B9}"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24802331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96C86C09-C33C-46ED-8AF4-09CDE40FD7BC}" type="datetimeFigureOut">
              <a:rPr lang="de-DE" smtClean="0">
                <a:solidFill>
                  <a:prstClr val="black">
                    <a:tint val="75000"/>
                  </a:prstClr>
                </a:solidFill>
              </a:rPr>
              <a:pPr/>
              <a:t>21.11.2023</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CE7F10B0-7A72-4FA0-B7A1-EE4A7CA0E6B9}"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32028659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96C86C09-C33C-46ED-8AF4-09CDE40FD7BC}" type="datetimeFigureOut">
              <a:rPr lang="de-DE" smtClean="0">
                <a:solidFill>
                  <a:prstClr val="black">
                    <a:tint val="75000"/>
                  </a:prstClr>
                </a:solidFill>
              </a:rPr>
              <a:pPr/>
              <a:t>21.11.2023</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CE7F10B0-7A72-4FA0-B7A1-EE4A7CA0E6B9}"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39135814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C86C09-C33C-46ED-8AF4-09CDE40FD7BC}" type="datetimeFigureOut">
              <a:rPr lang="de-DE" smtClean="0">
                <a:solidFill>
                  <a:prstClr val="black">
                    <a:tint val="75000"/>
                  </a:prstClr>
                </a:solidFill>
              </a:rPr>
              <a:pPr/>
              <a:t>21.11.2023</a:t>
            </a:fld>
            <a:endParaRPr lang="de-DE">
              <a:solidFill>
                <a:prstClr val="black">
                  <a:tint val="75000"/>
                </a:prstClr>
              </a:solidFill>
            </a:endParaRPr>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solidFill>
                <a:prstClr val="black">
                  <a:tint val="75000"/>
                </a:prstClr>
              </a:solidFill>
            </a:endParaRPr>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7F10B0-7A72-4FA0-B7A1-EE4A7CA0E6B9}"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39062637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3.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hemeOverride" Target="../theme/themeOverride4.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hemeOverride" Target="../theme/themeOverride6.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9">
            <a:extLst>
              <a:ext uri="{FF2B5EF4-FFF2-40B4-BE49-F238E27FC236}">
                <a16:creationId xmlns:a16="http://schemas.microsoft.com/office/drawing/2014/main" id="{55666830-9A19-4E01-8505-D6C7F9AC5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5" name="Freeform: Shape 11">
            <a:extLst>
              <a:ext uri="{FF2B5EF4-FFF2-40B4-BE49-F238E27FC236}">
                <a16:creationId xmlns:a16="http://schemas.microsoft.com/office/drawing/2014/main" id="{AE9FC877-7FB6-4D22-9988-35420644E2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E41809D1-F12E-46BB-B804-5F209D325E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itel 5">
            <a:extLst>
              <a:ext uri="{FF2B5EF4-FFF2-40B4-BE49-F238E27FC236}">
                <a16:creationId xmlns:a16="http://schemas.microsoft.com/office/drawing/2014/main" id="{2BB119D7-474F-4C76-BEB3-6709C748876F}"/>
              </a:ext>
            </a:extLst>
          </p:cNvPr>
          <p:cNvSpPr txBox="1">
            <a:spLocks/>
          </p:cNvSpPr>
          <p:nvPr/>
        </p:nvSpPr>
        <p:spPr>
          <a:xfrm>
            <a:off x="5034135" y="1523704"/>
            <a:ext cx="6027761" cy="2387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dirty="0"/>
              <a:t>Neue bzw. Ändern von Bankverbindungen</a:t>
            </a:r>
          </a:p>
        </p:txBody>
      </p:sp>
      <p:sp>
        <p:nvSpPr>
          <p:cNvPr id="15" name="Untertitel 6">
            <a:extLst>
              <a:ext uri="{FF2B5EF4-FFF2-40B4-BE49-F238E27FC236}">
                <a16:creationId xmlns:a16="http://schemas.microsoft.com/office/drawing/2014/main" id="{0654D456-9E90-4C1C-A4FB-33733711B09F}"/>
              </a:ext>
            </a:extLst>
          </p:cNvPr>
          <p:cNvSpPr txBox="1">
            <a:spLocks/>
          </p:cNvSpPr>
          <p:nvPr/>
        </p:nvSpPr>
        <p:spPr>
          <a:xfrm>
            <a:off x="5552748" y="4093358"/>
            <a:ext cx="5372669"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dirty="0"/>
              <a:t>im „</a:t>
            </a:r>
            <a:r>
              <a:rPr lang="de-DE" dirty="0" err="1"/>
              <a:t>Fibu</a:t>
            </a:r>
            <a:r>
              <a:rPr lang="de-DE" dirty="0"/>
              <a:t>- und AOK-Mandanten“</a:t>
            </a:r>
          </a:p>
        </p:txBody>
      </p:sp>
    </p:spTree>
    <p:extLst>
      <p:ext uri="{BB962C8B-B14F-4D97-AF65-F5344CB8AC3E}">
        <p14:creationId xmlns:p14="http://schemas.microsoft.com/office/powerpoint/2010/main" val="2216213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9">
            <a:extLst>
              <a:ext uri="{FF2B5EF4-FFF2-40B4-BE49-F238E27FC236}">
                <a16:creationId xmlns:a16="http://schemas.microsoft.com/office/drawing/2014/main" id="{55666830-9A19-4E01-8505-D6C7F9AC5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Grafik 1" descr="Ein Bild, das Text, Screenshot, Zahl, Software enthält.&#10;&#10;Automatisch generierte Beschreibung">
            <a:extLst>
              <a:ext uri="{FF2B5EF4-FFF2-40B4-BE49-F238E27FC236}">
                <a16:creationId xmlns:a16="http://schemas.microsoft.com/office/drawing/2014/main" id="{9677BBCF-3868-2266-651B-6321E1C9733B}"/>
              </a:ext>
            </a:extLst>
          </p:cNvPr>
          <p:cNvPicPr>
            <a:picLocks noChangeAspect="1"/>
          </p:cNvPicPr>
          <p:nvPr/>
        </p:nvPicPr>
        <p:blipFill rotWithShape="1">
          <a:blip r:embed="rId3"/>
          <a:srcRect r="49125" b="18253"/>
          <a:stretch/>
        </p:blipFill>
        <p:spPr bwMode="auto">
          <a:xfrm>
            <a:off x="4318730" y="0"/>
            <a:ext cx="7878350" cy="6839713"/>
          </a:xfrm>
          <a:prstGeom prst="rect">
            <a:avLst/>
          </a:prstGeom>
          <a:ln>
            <a:noFill/>
          </a:ln>
          <a:extLst>
            <a:ext uri="{53640926-AAD7-44D8-BBD7-CCE9431645EC}">
              <a14:shadowObscured xmlns:a14="http://schemas.microsoft.com/office/drawing/2010/main"/>
            </a:ext>
          </a:extLst>
        </p:spPr>
      </p:pic>
      <p:sp useBgFill="1">
        <p:nvSpPr>
          <p:cNvPr id="25" name="Freeform: Shape 11">
            <a:extLst>
              <a:ext uri="{FF2B5EF4-FFF2-40B4-BE49-F238E27FC236}">
                <a16:creationId xmlns:a16="http://schemas.microsoft.com/office/drawing/2014/main" id="{AE9FC877-7FB6-4D22-9988-35420644E2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E41809D1-F12E-46BB-B804-5F209D325E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Grafik 2" descr="Ein Bild, das Text, Screenshot, Software, Zahl enthält.&#10;&#10;Automatisch generierte Beschreibung">
            <a:extLst>
              <a:ext uri="{FF2B5EF4-FFF2-40B4-BE49-F238E27FC236}">
                <a16:creationId xmlns:a16="http://schemas.microsoft.com/office/drawing/2014/main" id="{1464F8D7-DE14-A595-FC17-9F7E6FC87470}"/>
              </a:ext>
            </a:extLst>
          </p:cNvPr>
          <p:cNvPicPr>
            <a:picLocks noChangeAspect="1"/>
          </p:cNvPicPr>
          <p:nvPr/>
        </p:nvPicPr>
        <p:blipFill rotWithShape="1">
          <a:blip r:embed="rId4"/>
          <a:srcRect l="-1" r="34908"/>
          <a:stretch/>
        </p:blipFill>
        <p:spPr>
          <a:xfrm>
            <a:off x="7326289" y="549798"/>
            <a:ext cx="4865711" cy="5568386"/>
          </a:xfrm>
          <a:prstGeom prst="rect">
            <a:avLst/>
          </a:prstGeom>
        </p:spPr>
      </p:pic>
      <p:sp>
        <p:nvSpPr>
          <p:cNvPr id="7" name="Rechteck 6">
            <a:extLst>
              <a:ext uri="{FF2B5EF4-FFF2-40B4-BE49-F238E27FC236}">
                <a16:creationId xmlns:a16="http://schemas.microsoft.com/office/drawing/2014/main" id="{18774154-FE62-4B9E-8B37-EA7F35EDC0CE}"/>
              </a:ext>
            </a:extLst>
          </p:cNvPr>
          <p:cNvSpPr/>
          <p:nvPr/>
        </p:nvSpPr>
        <p:spPr>
          <a:xfrm>
            <a:off x="7432438" y="5349538"/>
            <a:ext cx="1826633" cy="128315"/>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Titel 1"/>
          <p:cNvSpPr>
            <a:spLocks noGrp="1"/>
          </p:cNvSpPr>
          <p:nvPr>
            <p:ph type="title"/>
          </p:nvPr>
        </p:nvSpPr>
        <p:spPr>
          <a:xfrm>
            <a:off x="477981" y="1122363"/>
            <a:ext cx="4470906" cy="3204134"/>
          </a:xfrm>
        </p:spPr>
        <p:txBody>
          <a:bodyPr vert="horz" lIns="91440" tIns="45720" rIns="91440" bIns="45720" rtlCol="0" anchor="b">
            <a:normAutofit/>
          </a:bodyPr>
          <a:lstStyle/>
          <a:p>
            <a:r>
              <a:rPr lang="en-US" sz="2600" b="1" dirty="0"/>
              <a:t>1. Die </a:t>
            </a:r>
            <a:r>
              <a:rPr lang="en-US" sz="2600" b="1" dirty="0" err="1"/>
              <a:t>Prüfung</a:t>
            </a:r>
            <a:r>
              <a:rPr lang="en-US" sz="2600" b="1" dirty="0"/>
              <a:t> der </a:t>
            </a:r>
            <a:r>
              <a:rPr lang="en-US" sz="2600" b="1" dirty="0" err="1"/>
              <a:t>Bankver</a:t>
            </a:r>
            <a:r>
              <a:rPr lang="en-US" sz="2600" b="1" dirty="0"/>
              <a:t>-</a:t>
            </a:r>
            <a:br>
              <a:rPr lang="en-US" sz="2600" b="1" dirty="0"/>
            </a:br>
            <a:r>
              <a:rPr lang="en-US" sz="2600" b="1" dirty="0"/>
              <a:t>     </a:t>
            </a:r>
            <a:r>
              <a:rPr lang="en-US" sz="2600" b="1" dirty="0" err="1"/>
              <a:t>bindung</a:t>
            </a:r>
            <a:r>
              <a:rPr lang="en-US" sz="2600" b="1" dirty="0"/>
              <a:t> </a:t>
            </a:r>
            <a:r>
              <a:rPr lang="en-US" sz="2600" b="1" dirty="0" err="1"/>
              <a:t>erfolgt</a:t>
            </a:r>
            <a:r>
              <a:rPr lang="en-US" sz="2600" b="1" dirty="0"/>
              <a:t> </a:t>
            </a:r>
            <a:r>
              <a:rPr lang="en-US" sz="2600" b="1" dirty="0" err="1"/>
              <a:t>immer</a:t>
            </a:r>
            <a:r>
              <a:rPr lang="en-US" sz="2600" b="1" dirty="0"/>
              <a:t> </a:t>
            </a:r>
            <a:r>
              <a:rPr lang="en-US" sz="2600" b="1" dirty="0" err="1"/>
              <a:t>beim</a:t>
            </a:r>
            <a:r>
              <a:rPr lang="en-US" sz="2600" b="1" dirty="0"/>
              <a:t> </a:t>
            </a:r>
            <a:br>
              <a:rPr lang="en-US" sz="2600" b="1" dirty="0"/>
            </a:br>
            <a:r>
              <a:rPr lang="en-US" sz="2600" b="1" dirty="0"/>
              <a:t>     </a:t>
            </a:r>
            <a:r>
              <a:rPr lang="en-US" sz="2600" b="1" dirty="0" err="1"/>
              <a:t>Verbuchen</a:t>
            </a:r>
            <a:r>
              <a:rPr lang="en-US" sz="2600" b="1" dirty="0"/>
              <a:t> der </a:t>
            </a:r>
            <a:r>
              <a:rPr lang="en-US" sz="2600" b="1" dirty="0" err="1"/>
              <a:t>freigegebenen</a:t>
            </a:r>
            <a:r>
              <a:rPr lang="en-US" sz="2600" b="1" dirty="0"/>
              <a:t> </a:t>
            </a:r>
            <a:br>
              <a:rPr lang="en-US" sz="2600" b="1" dirty="0"/>
            </a:br>
            <a:r>
              <a:rPr lang="en-US" sz="2600" b="1" dirty="0"/>
              <a:t>     Rechnung</a:t>
            </a:r>
            <a:br>
              <a:rPr lang="en-US" sz="2600" b="1" dirty="0"/>
            </a:br>
            <a:br>
              <a:rPr lang="en-US" sz="2600" b="1" dirty="0"/>
            </a:br>
            <a:endParaRPr lang="en-US" sz="2600" b="1" dirty="0"/>
          </a:p>
        </p:txBody>
      </p:sp>
      <p:sp>
        <p:nvSpPr>
          <p:cNvPr id="8" name="Rechteck 7">
            <a:extLst>
              <a:ext uri="{FF2B5EF4-FFF2-40B4-BE49-F238E27FC236}">
                <a16:creationId xmlns:a16="http://schemas.microsoft.com/office/drawing/2014/main" id="{525BF38F-86A3-DB6A-2CF8-4AA5E4A8304D}"/>
              </a:ext>
            </a:extLst>
          </p:cNvPr>
          <p:cNvSpPr/>
          <p:nvPr/>
        </p:nvSpPr>
        <p:spPr>
          <a:xfrm>
            <a:off x="4427465" y="6211241"/>
            <a:ext cx="3409028" cy="188951"/>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4127948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9">
            <a:extLst>
              <a:ext uri="{FF2B5EF4-FFF2-40B4-BE49-F238E27FC236}">
                <a16:creationId xmlns:a16="http://schemas.microsoft.com/office/drawing/2014/main" id="{55666830-9A19-4E01-8505-D6C7F9AC5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Grafik 1" descr="Ein Bild, das Text, Screenshot, Zahl, Software enthält.&#10;&#10;Automatisch generierte Beschreibung">
            <a:extLst>
              <a:ext uri="{FF2B5EF4-FFF2-40B4-BE49-F238E27FC236}">
                <a16:creationId xmlns:a16="http://schemas.microsoft.com/office/drawing/2014/main" id="{D2F9962B-F5B4-1954-1530-15AD0AA36C4F}"/>
              </a:ext>
            </a:extLst>
          </p:cNvPr>
          <p:cNvPicPr>
            <a:picLocks noChangeAspect="1"/>
          </p:cNvPicPr>
          <p:nvPr/>
        </p:nvPicPr>
        <p:blipFill rotWithShape="1">
          <a:blip r:embed="rId3"/>
          <a:srcRect r="49125" b="18253"/>
          <a:stretch/>
        </p:blipFill>
        <p:spPr bwMode="auto">
          <a:xfrm>
            <a:off x="4318730" y="0"/>
            <a:ext cx="7878350" cy="6839713"/>
          </a:xfrm>
          <a:prstGeom prst="rect">
            <a:avLst/>
          </a:prstGeom>
          <a:ln>
            <a:noFill/>
          </a:ln>
          <a:extLst>
            <a:ext uri="{53640926-AAD7-44D8-BBD7-CCE9431645EC}">
              <a14:shadowObscured xmlns:a14="http://schemas.microsoft.com/office/drawing/2010/main"/>
            </a:ext>
          </a:extLst>
        </p:spPr>
      </p:pic>
      <p:sp useBgFill="1">
        <p:nvSpPr>
          <p:cNvPr id="25" name="Freeform: Shape 11">
            <a:extLst>
              <a:ext uri="{FF2B5EF4-FFF2-40B4-BE49-F238E27FC236}">
                <a16:creationId xmlns:a16="http://schemas.microsoft.com/office/drawing/2014/main" id="{AE9FC877-7FB6-4D22-9988-35420644E2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Grafik 2" descr="Ein Bild, das Screenshot, Text, Reihe, Schrift enthält.&#10;&#10;Automatisch generierte Beschreibung">
            <a:extLst>
              <a:ext uri="{FF2B5EF4-FFF2-40B4-BE49-F238E27FC236}">
                <a16:creationId xmlns:a16="http://schemas.microsoft.com/office/drawing/2014/main" id="{E8240C1B-0B33-0CC8-811B-387068D1A730}"/>
              </a:ext>
            </a:extLst>
          </p:cNvPr>
          <p:cNvPicPr>
            <a:picLocks noChangeAspect="1"/>
          </p:cNvPicPr>
          <p:nvPr/>
        </p:nvPicPr>
        <p:blipFill rotWithShape="1">
          <a:blip r:embed="rId4"/>
          <a:srcRect l="13293" t="24768" r="59707" b="15963"/>
          <a:stretch/>
        </p:blipFill>
        <p:spPr bwMode="auto">
          <a:xfrm>
            <a:off x="4640367" y="1449527"/>
            <a:ext cx="7551634" cy="4661160"/>
          </a:xfrm>
          <a:prstGeom prst="rect">
            <a:avLst/>
          </a:prstGeom>
          <a:ln>
            <a:noFill/>
          </a:ln>
          <a:extLst>
            <a:ext uri="{53640926-AAD7-44D8-BBD7-CCE9431645EC}">
              <a14:shadowObscured xmlns:a14="http://schemas.microsoft.com/office/drawing/2010/main"/>
            </a:ext>
          </a:extLst>
        </p:spPr>
      </p:pic>
      <p:sp useBgFill="1">
        <p:nvSpPr>
          <p:cNvPr id="14" name="Freeform: Shape 13">
            <a:extLst>
              <a:ext uri="{FF2B5EF4-FFF2-40B4-BE49-F238E27FC236}">
                <a16:creationId xmlns:a16="http://schemas.microsoft.com/office/drawing/2014/main" id="{E41809D1-F12E-46BB-B804-5F209D325E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el 1"/>
          <p:cNvSpPr>
            <a:spLocks noGrp="1"/>
          </p:cNvSpPr>
          <p:nvPr>
            <p:ph type="title"/>
          </p:nvPr>
        </p:nvSpPr>
        <p:spPr>
          <a:xfrm>
            <a:off x="477981" y="1122363"/>
            <a:ext cx="4470906" cy="3204134"/>
          </a:xfrm>
        </p:spPr>
        <p:txBody>
          <a:bodyPr vert="horz" lIns="91440" tIns="45720" rIns="91440" bIns="45720" rtlCol="0" anchor="b">
            <a:normAutofit fontScale="90000"/>
          </a:bodyPr>
          <a:lstStyle/>
          <a:p>
            <a:r>
              <a:rPr lang="en-US" sz="2600" b="1" dirty="0"/>
              <a:t>2. Die </a:t>
            </a:r>
            <a:r>
              <a:rPr lang="en-US" sz="2600" b="1" dirty="0" err="1"/>
              <a:t>neue</a:t>
            </a:r>
            <a:r>
              <a:rPr lang="en-US" sz="2600" b="1" dirty="0"/>
              <a:t> </a:t>
            </a:r>
            <a:r>
              <a:rPr lang="en-US" sz="2600" b="1" dirty="0" err="1"/>
              <a:t>Bankverbindung</a:t>
            </a:r>
            <a:r>
              <a:rPr lang="en-US" sz="2600" b="1" dirty="0"/>
              <a:t> </a:t>
            </a:r>
            <a:r>
              <a:rPr lang="en-US" sz="2600" b="1" dirty="0" err="1"/>
              <a:t>wird</a:t>
            </a:r>
            <a:br>
              <a:rPr lang="en-US" sz="2600" b="1" dirty="0"/>
            </a:br>
            <a:r>
              <a:rPr lang="en-US" sz="2600" b="1" dirty="0"/>
              <a:t>    </a:t>
            </a:r>
            <a:r>
              <a:rPr lang="en-US" sz="2600" b="1" dirty="0" err="1"/>
              <a:t>eingegeben</a:t>
            </a:r>
            <a:r>
              <a:rPr lang="en-US" sz="2600" b="1" dirty="0"/>
              <a:t>, </a:t>
            </a:r>
            <a:r>
              <a:rPr lang="en-US" sz="2600" b="1" dirty="0" err="1"/>
              <a:t>besteht</a:t>
            </a:r>
            <a:r>
              <a:rPr lang="en-US" sz="2600" b="1" dirty="0"/>
              <a:t> </a:t>
            </a:r>
            <a:r>
              <a:rPr lang="en-US" sz="2600" b="1" dirty="0" err="1"/>
              <a:t>schon</a:t>
            </a:r>
            <a:r>
              <a:rPr lang="en-US" sz="2600" b="1" dirty="0"/>
              <a:t> </a:t>
            </a:r>
            <a:r>
              <a:rPr lang="en-US" sz="2600" b="1" dirty="0" err="1"/>
              <a:t>eine</a:t>
            </a:r>
            <a:r>
              <a:rPr lang="en-US" sz="2600" b="1" dirty="0"/>
              <a:t>    </a:t>
            </a:r>
            <a:br>
              <a:rPr lang="en-US" sz="2600" b="1" dirty="0"/>
            </a:br>
            <a:r>
              <a:rPr lang="en-US" sz="2600" b="1" dirty="0"/>
              <a:t>    </a:t>
            </a:r>
            <a:r>
              <a:rPr lang="en-US" sz="2600" b="1" dirty="0" err="1"/>
              <a:t>Bankverbindung</a:t>
            </a:r>
            <a:r>
              <a:rPr lang="en-US" sz="2600" b="1" dirty="0"/>
              <a:t>, </a:t>
            </a:r>
            <a:r>
              <a:rPr lang="en-US" sz="2600" b="1" dirty="0" err="1"/>
              <a:t>wird</a:t>
            </a:r>
            <a:r>
              <a:rPr lang="en-US" sz="2600" b="1" dirty="0"/>
              <a:t> </a:t>
            </a:r>
            <a:r>
              <a:rPr lang="en-US" sz="2600" b="1" dirty="0" err="1"/>
              <a:t>diese</a:t>
            </a:r>
            <a:r>
              <a:rPr lang="en-US" sz="2600" b="1" dirty="0"/>
              <a:t> </a:t>
            </a:r>
            <a:r>
              <a:rPr lang="en-US" sz="2600" b="1" dirty="0" err="1"/>
              <a:t>mit</a:t>
            </a:r>
            <a:r>
              <a:rPr lang="en-US" sz="2600" b="1" dirty="0"/>
              <a:t> </a:t>
            </a:r>
            <a:br>
              <a:rPr lang="en-US" sz="2600" b="1" dirty="0"/>
            </a:br>
            <a:r>
              <a:rPr lang="en-US" sz="2600" b="1" dirty="0"/>
              <a:t>    </a:t>
            </a:r>
            <a:r>
              <a:rPr lang="en-US" sz="2600" b="1" dirty="0" err="1"/>
              <a:t>Eingabe</a:t>
            </a:r>
            <a:r>
              <a:rPr lang="en-US" sz="2600" b="1" dirty="0"/>
              <a:t> des </a:t>
            </a:r>
            <a:r>
              <a:rPr lang="en-US" sz="2600" b="1" dirty="0" err="1"/>
              <a:t>Enddatum</a:t>
            </a:r>
            <a:r>
              <a:rPr lang="en-US" sz="2600" b="1" dirty="0"/>
              <a:t> </a:t>
            </a:r>
            <a:r>
              <a:rPr lang="en-US" sz="2600" b="1" dirty="0" err="1"/>
              <a:t>beendet</a:t>
            </a:r>
            <a:r>
              <a:rPr lang="en-US" sz="2600" b="1" dirty="0"/>
              <a:t> </a:t>
            </a:r>
            <a:br>
              <a:rPr lang="en-US" sz="2600" b="1" dirty="0"/>
            </a:br>
            <a:r>
              <a:rPr lang="en-US" sz="2600" b="1" dirty="0"/>
              <a:t>3. Eine </a:t>
            </a:r>
            <a:r>
              <a:rPr lang="en-US" sz="2600" b="1" dirty="0" err="1"/>
              <a:t>erste</a:t>
            </a:r>
            <a:r>
              <a:rPr lang="en-US" sz="2600" b="1" dirty="0"/>
              <a:t> </a:t>
            </a:r>
            <a:r>
              <a:rPr lang="en-US" sz="2600" b="1" dirty="0" err="1"/>
              <a:t>Prüfung</a:t>
            </a:r>
            <a:r>
              <a:rPr lang="en-US" sz="2600" b="1" dirty="0"/>
              <a:t> der IBAN </a:t>
            </a:r>
            <a:br>
              <a:rPr lang="en-US" sz="2600" b="1" dirty="0"/>
            </a:br>
            <a:r>
              <a:rPr lang="en-US" sz="2600" b="1" dirty="0"/>
              <a:t>    </a:t>
            </a:r>
            <a:r>
              <a:rPr lang="en-US" sz="2600" b="1" dirty="0" err="1"/>
              <a:t>erfolgt</a:t>
            </a:r>
            <a:r>
              <a:rPr lang="en-US" sz="2600" b="1" dirty="0"/>
              <a:t> </a:t>
            </a:r>
            <a:r>
              <a:rPr lang="en-US" sz="2600" b="1" dirty="0" err="1"/>
              <a:t>automatisch</a:t>
            </a:r>
            <a:r>
              <a:rPr lang="en-US" sz="2600" b="1" dirty="0"/>
              <a:t> </a:t>
            </a:r>
            <a:r>
              <a:rPr lang="en-US" sz="2600" b="1" dirty="0" err="1"/>
              <a:t>vom</a:t>
            </a:r>
            <a:r>
              <a:rPr lang="en-US" sz="2600" b="1" dirty="0"/>
              <a:t> System</a:t>
            </a:r>
            <a:br>
              <a:rPr lang="en-US" sz="2600" b="1" dirty="0"/>
            </a:br>
            <a:r>
              <a:rPr lang="en-US" sz="2600" b="1" dirty="0"/>
              <a:t>4. </a:t>
            </a:r>
            <a:r>
              <a:rPr lang="en-US" sz="2600" b="1" dirty="0" err="1"/>
              <a:t>Nach</a:t>
            </a:r>
            <a:r>
              <a:rPr lang="en-US" sz="2600" b="1" dirty="0"/>
              <a:t> dem </a:t>
            </a:r>
            <a:r>
              <a:rPr lang="en-US" sz="2600" b="1" dirty="0" err="1"/>
              <a:t>Bestätigung</a:t>
            </a:r>
            <a:r>
              <a:rPr lang="en-US" sz="2600" b="1" dirty="0"/>
              <a:t> “OK”</a:t>
            </a:r>
            <a:br>
              <a:rPr lang="en-US" sz="2600" b="1" dirty="0"/>
            </a:br>
            <a:r>
              <a:rPr lang="en-US" sz="2600" b="1" dirty="0"/>
              <a:t>    </a:t>
            </a:r>
            <a:r>
              <a:rPr lang="en-US" sz="2600" b="1" dirty="0" err="1"/>
              <a:t>generiert</a:t>
            </a:r>
            <a:r>
              <a:rPr lang="en-US" sz="2600" b="1" dirty="0"/>
              <a:t> das System </a:t>
            </a:r>
            <a:r>
              <a:rPr lang="en-US" sz="2600" b="1" dirty="0" err="1"/>
              <a:t>automatisch</a:t>
            </a:r>
            <a:r>
              <a:rPr lang="en-US" sz="2600" b="1" dirty="0"/>
              <a:t> </a:t>
            </a:r>
            <a:br>
              <a:rPr lang="en-US" sz="2600" b="1" dirty="0"/>
            </a:br>
            <a:r>
              <a:rPr lang="en-US" sz="2600" b="1" dirty="0"/>
              <a:t>    </a:t>
            </a:r>
            <a:r>
              <a:rPr lang="en-US" sz="2600" b="1" dirty="0" err="1"/>
              <a:t>eine</a:t>
            </a:r>
            <a:r>
              <a:rPr lang="en-US" sz="2600" b="1" dirty="0"/>
              <a:t> E-Mail </a:t>
            </a:r>
            <a:r>
              <a:rPr lang="en-US" sz="2600" b="1" dirty="0" err="1"/>
              <a:t>Benachrichtung</a:t>
            </a:r>
            <a:endParaRPr lang="en-US" sz="2600" b="1" dirty="0"/>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hteck 6">
            <a:extLst>
              <a:ext uri="{FF2B5EF4-FFF2-40B4-BE49-F238E27FC236}">
                <a16:creationId xmlns:a16="http://schemas.microsoft.com/office/drawing/2014/main" id="{18774154-FE62-4B9E-8B37-EA7F35EDC0CE}"/>
              </a:ext>
            </a:extLst>
          </p:cNvPr>
          <p:cNvSpPr/>
          <p:nvPr/>
        </p:nvSpPr>
        <p:spPr>
          <a:xfrm>
            <a:off x="4862557" y="3721960"/>
            <a:ext cx="675118" cy="157831"/>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Pfeil: nach unten 18">
            <a:extLst>
              <a:ext uri="{FF2B5EF4-FFF2-40B4-BE49-F238E27FC236}">
                <a16:creationId xmlns:a16="http://schemas.microsoft.com/office/drawing/2014/main" id="{262E3266-4404-4116-B962-8DD0897B42A4}"/>
              </a:ext>
            </a:extLst>
          </p:cNvPr>
          <p:cNvSpPr/>
          <p:nvPr/>
        </p:nvSpPr>
        <p:spPr>
          <a:xfrm>
            <a:off x="11772916" y="2856294"/>
            <a:ext cx="284469" cy="545911"/>
          </a:xfrm>
          <a:prstGeom prst="downArrow">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Rechteck 19">
            <a:extLst>
              <a:ext uri="{FF2B5EF4-FFF2-40B4-BE49-F238E27FC236}">
                <a16:creationId xmlns:a16="http://schemas.microsoft.com/office/drawing/2014/main" id="{E46C866C-5F30-4EAC-8389-D1939DE199EA}"/>
              </a:ext>
            </a:extLst>
          </p:cNvPr>
          <p:cNvSpPr/>
          <p:nvPr/>
        </p:nvSpPr>
        <p:spPr>
          <a:xfrm>
            <a:off x="11537952" y="5900793"/>
            <a:ext cx="546728" cy="192802"/>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Pfeil: nach rechts 20">
            <a:extLst>
              <a:ext uri="{FF2B5EF4-FFF2-40B4-BE49-F238E27FC236}">
                <a16:creationId xmlns:a16="http://schemas.microsoft.com/office/drawing/2014/main" id="{EE9F46D5-BF1A-4C05-AA20-526286733722}"/>
              </a:ext>
            </a:extLst>
          </p:cNvPr>
          <p:cNvSpPr/>
          <p:nvPr/>
        </p:nvSpPr>
        <p:spPr>
          <a:xfrm>
            <a:off x="5904573" y="3879791"/>
            <a:ext cx="1328382" cy="389361"/>
          </a:xfrm>
          <a:prstGeom prst="rightArrow">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Titel 1">
            <a:extLst>
              <a:ext uri="{FF2B5EF4-FFF2-40B4-BE49-F238E27FC236}">
                <a16:creationId xmlns:a16="http://schemas.microsoft.com/office/drawing/2014/main" id="{6873928B-27FA-4A87-9F65-7029CA4F8AB0}"/>
              </a:ext>
            </a:extLst>
          </p:cNvPr>
          <p:cNvSpPr txBox="1">
            <a:spLocks/>
          </p:cNvSpPr>
          <p:nvPr/>
        </p:nvSpPr>
        <p:spPr>
          <a:xfrm>
            <a:off x="477981" y="4794546"/>
            <a:ext cx="3834712" cy="131614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300" b="1" dirty="0"/>
              <a:t>5. Die Rechnung </a:t>
            </a:r>
            <a:r>
              <a:rPr lang="en-US" sz="2300" b="1" dirty="0" err="1"/>
              <a:t>kann</a:t>
            </a:r>
            <a:r>
              <a:rPr lang="en-US" sz="2300" b="1" dirty="0"/>
              <a:t> </a:t>
            </a:r>
            <a:r>
              <a:rPr lang="en-US" sz="2300" b="1" dirty="0" err="1"/>
              <a:t>für</a:t>
            </a:r>
            <a:r>
              <a:rPr lang="en-US" sz="2300" b="1" dirty="0"/>
              <a:t> den</a:t>
            </a:r>
          </a:p>
          <a:p>
            <a:r>
              <a:rPr lang="en-US" sz="2300" b="1" dirty="0"/>
              <a:t>    </a:t>
            </a:r>
            <a:r>
              <a:rPr lang="en-US" sz="2300" b="1" dirty="0" err="1"/>
              <a:t>Zahlungsverkehr</a:t>
            </a:r>
            <a:r>
              <a:rPr lang="en-US" sz="2300" b="1" dirty="0"/>
              <a:t> </a:t>
            </a:r>
            <a:r>
              <a:rPr lang="en-US" sz="2300" b="1" dirty="0" err="1"/>
              <a:t>verbucht</a:t>
            </a:r>
            <a:r>
              <a:rPr lang="en-US" sz="2300" b="1" dirty="0"/>
              <a:t> </a:t>
            </a:r>
          </a:p>
          <a:p>
            <a:r>
              <a:rPr lang="en-US" sz="2300" b="1" dirty="0"/>
              <a:t>    </a:t>
            </a:r>
            <a:r>
              <a:rPr lang="en-US" sz="2300" b="1" dirty="0" err="1"/>
              <a:t>werden</a:t>
            </a:r>
            <a:endParaRPr lang="en-US" sz="2300" b="1" dirty="0"/>
          </a:p>
        </p:txBody>
      </p:sp>
    </p:spTree>
    <p:extLst>
      <p:ext uri="{BB962C8B-B14F-4D97-AF65-F5344CB8AC3E}">
        <p14:creationId xmlns:p14="http://schemas.microsoft.com/office/powerpoint/2010/main" val="3680753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9">
            <a:extLst>
              <a:ext uri="{FF2B5EF4-FFF2-40B4-BE49-F238E27FC236}">
                <a16:creationId xmlns:a16="http://schemas.microsoft.com/office/drawing/2014/main" id="{55666830-9A19-4E01-8505-D6C7F9AC5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Grafik 1" descr="Ein Bild, das Screenshot, Text, Software, Computersymbol enthält.&#10;&#10;Automatisch generierte Beschreibung">
            <a:extLst>
              <a:ext uri="{FF2B5EF4-FFF2-40B4-BE49-F238E27FC236}">
                <a16:creationId xmlns:a16="http://schemas.microsoft.com/office/drawing/2014/main" id="{A4134CAE-6763-BD0A-6E0A-5794FAD0AAF5}"/>
              </a:ext>
            </a:extLst>
          </p:cNvPr>
          <p:cNvPicPr>
            <a:picLocks noChangeAspect="1"/>
          </p:cNvPicPr>
          <p:nvPr/>
        </p:nvPicPr>
        <p:blipFill rotWithShape="1">
          <a:blip r:embed="rId3"/>
          <a:srcRect l="20041" t="1136" r="50821" b="4448"/>
          <a:stretch/>
        </p:blipFill>
        <p:spPr bwMode="auto">
          <a:xfrm>
            <a:off x="5126312" y="0"/>
            <a:ext cx="6907666" cy="6297044"/>
          </a:xfrm>
          <a:prstGeom prst="rect">
            <a:avLst/>
          </a:prstGeom>
          <a:ln>
            <a:noFill/>
          </a:ln>
          <a:extLst>
            <a:ext uri="{53640926-AAD7-44D8-BBD7-CCE9431645EC}">
              <a14:shadowObscured xmlns:a14="http://schemas.microsoft.com/office/drawing/2010/main"/>
            </a:ext>
          </a:extLst>
        </p:spPr>
      </p:pic>
      <p:pic>
        <p:nvPicPr>
          <p:cNvPr id="6" name="Grafik 5" descr="Ein Bild, das Text, Screenshot, Software, Computersymbol enthält.&#10;&#10;Automatisch generierte Beschreibung">
            <a:extLst>
              <a:ext uri="{FF2B5EF4-FFF2-40B4-BE49-F238E27FC236}">
                <a16:creationId xmlns:a16="http://schemas.microsoft.com/office/drawing/2014/main" id="{7CD950C2-04E9-2891-CD63-48E97BD8F07C}"/>
              </a:ext>
            </a:extLst>
          </p:cNvPr>
          <p:cNvPicPr>
            <a:picLocks noChangeAspect="1"/>
          </p:cNvPicPr>
          <p:nvPr/>
        </p:nvPicPr>
        <p:blipFill rotWithShape="1">
          <a:blip r:embed="rId4"/>
          <a:srcRect t="3985" b="21469"/>
          <a:stretch/>
        </p:blipFill>
        <p:spPr>
          <a:xfrm>
            <a:off x="5116152" y="3429000"/>
            <a:ext cx="6907666" cy="3314904"/>
          </a:xfrm>
          <a:prstGeom prst="rect">
            <a:avLst/>
          </a:prstGeom>
        </p:spPr>
      </p:pic>
      <p:sp useBgFill="1">
        <p:nvSpPr>
          <p:cNvPr id="25" name="Freeform: Shape 11">
            <a:extLst>
              <a:ext uri="{FF2B5EF4-FFF2-40B4-BE49-F238E27FC236}">
                <a16:creationId xmlns:a16="http://schemas.microsoft.com/office/drawing/2014/main" id="{AE9FC877-7FB6-4D22-9988-35420644E2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E41809D1-F12E-46BB-B804-5F209D325E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el 1"/>
          <p:cNvSpPr>
            <a:spLocks noGrp="1"/>
          </p:cNvSpPr>
          <p:nvPr>
            <p:ph type="title"/>
          </p:nvPr>
        </p:nvSpPr>
        <p:spPr>
          <a:xfrm>
            <a:off x="477981" y="1122363"/>
            <a:ext cx="4470906" cy="3204134"/>
          </a:xfrm>
        </p:spPr>
        <p:txBody>
          <a:bodyPr vert="horz" lIns="91440" tIns="45720" rIns="91440" bIns="45720" rtlCol="0" anchor="b">
            <a:normAutofit/>
          </a:bodyPr>
          <a:lstStyle/>
          <a:p>
            <a:r>
              <a:rPr lang="en-US" sz="2600" b="1" dirty="0"/>
              <a:t>6. Der </a:t>
            </a:r>
            <a:r>
              <a:rPr lang="en-US" sz="2600" b="1" dirty="0" err="1"/>
              <a:t>Zahlungsverkehr</a:t>
            </a:r>
            <a:r>
              <a:rPr lang="en-US" sz="2600" b="1" dirty="0"/>
              <a:t> </a:t>
            </a:r>
            <a:r>
              <a:rPr lang="en-US" sz="2600" b="1" dirty="0" err="1"/>
              <a:t>mit</a:t>
            </a:r>
            <a:r>
              <a:rPr lang="en-US" sz="2600" b="1" dirty="0"/>
              <a:t> </a:t>
            </a:r>
            <a:r>
              <a:rPr lang="en-US" sz="2600" b="1" dirty="0" err="1"/>
              <a:t>einer</a:t>
            </a:r>
            <a:r>
              <a:rPr lang="en-US" sz="2600" b="1" dirty="0"/>
              <a:t> </a:t>
            </a:r>
            <a:br>
              <a:rPr lang="en-US" sz="2600" b="1" dirty="0"/>
            </a:br>
            <a:r>
              <a:rPr lang="en-US" sz="2600" b="1" dirty="0"/>
              <a:t>    </a:t>
            </a:r>
            <a:r>
              <a:rPr lang="en-US" sz="2600" b="1" dirty="0" err="1"/>
              <a:t>nicht</a:t>
            </a:r>
            <a:r>
              <a:rPr lang="en-US" sz="2600" b="1" dirty="0"/>
              <a:t> </a:t>
            </a:r>
            <a:r>
              <a:rPr lang="en-US" sz="2600" b="1" dirty="0" err="1"/>
              <a:t>freigebenen</a:t>
            </a:r>
            <a:r>
              <a:rPr lang="en-US" sz="2600" b="1" dirty="0"/>
              <a:t> </a:t>
            </a:r>
            <a:r>
              <a:rPr lang="en-US" sz="2600" b="1" dirty="0" err="1"/>
              <a:t>Bankver</a:t>
            </a:r>
            <a:r>
              <a:rPr lang="en-US" sz="2600" b="1" dirty="0"/>
              <a:t>-</a:t>
            </a:r>
            <a:br>
              <a:rPr lang="en-US" sz="2600" b="1" dirty="0"/>
            </a:br>
            <a:r>
              <a:rPr lang="en-US" sz="2600" b="1" dirty="0"/>
              <a:t>    </a:t>
            </a:r>
            <a:r>
              <a:rPr lang="en-US" sz="2600" b="1" dirty="0" err="1"/>
              <a:t>bindung</a:t>
            </a:r>
            <a:r>
              <a:rPr lang="en-US" sz="2600" b="1" dirty="0"/>
              <a:t> </a:t>
            </a:r>
            <a:r>
              <a:rPr lang="en-US" sz="2600" b="1" dirty="0" err="1"/>
              <a:t>kann</a:t>
            </a:r>
            <a:r>
              <a:rPr lang="en-US" sz="2600" b="1" dirty="0"/>
              <a:t> </a:t>
            </a:r>
            <a:r>
              <a:rPr lang="en-US" sz="2600" b="1" dirty="0" err="1"/>
              <a:t>nicht</a:t>
            </a:r>
            <a:r>
              <a:rPr lang="en-US" sz="2600" b="1" dirty="0"/>
              <a:t> </a:t>
            </a:r>
            <a:r>
              <a:rPr lang="en-US" sz="2600" b="1" dirty="0" err="1"/>
              <a:t>zum</a:t>
            </a:r>
            <a:r>
              <a:rPr lang="en-US" sz="2600" b="1" dirty="0"/>
              <a:t> </a:t>
            </a:r>
            <a:br>
              <a:rPr lang="en-US" sz="2600" b="1" dirty="0"/>
            </a:br>
            <a:r>
              <a:rPr lang="en-US" sz="2600" b="1" dirty="0"/>
              <a:t>    </a:t>
            </a:r>
            <a:r>
              <a:rPr lang="en-US" sz="2600" b="1" dirty="0" err="1"/>
              <a:t>Bankingprogramm</a:t>
            </a:r>
            <a:r>
              <a:rPr lang="en-US" sz="2600" b="1" dirty="0"/>
              <a:t> </a:t>
            </a:r>
            <a:r>
              <a:rPr lang="en-US" sz="2600" b="1" dirty="0" err="1"/>
              <a:t>gesendet</a:t>
            </a:r>
            <a:r>
              <a:rPr lang="en-US" sz="2600" b="1" dirty="0"/>
              <a:t> </a:t>
            </a:r>
            <a:br>
              <a:rPr lang="en-US" sz="2600" b="1" dirty="0"/>
            </a:br>
            <a:r>
              <a:rPr lang="en-US" sz="2600" b="1" dirty="0"/>
              <a:t>    </a:t>
            </a:r>
            <a:r>
              <a:rPr lang="en-US" sz="2600" b="1" dirty="0" err="1"/>
              <a:t>werden</a:t>
            </a:r>
            <a:br>
              <a:rPr lang="en-US" sz="2600" b="1" dirty="0"/>
            </a:br>
            <a:r>
              <a:rPr lang="en-US" sz="2600" b="1" dirty="0"/>
              <a:t>7. Eine </a:t>
            </a:r>
            <a:r>
              <a:rPr lang="en-US" sz="2600" b="1" dirty="0" err="1"/>
              <a:t>Freigabe</a:t>
            </a:r>
            <a:r>
              <a:rPr lang="en-US" sz="2600" b="1" dirty="0"/>
              <a:t> </a:t>
            </a:r>
            <a:r>
              <a:rPr lang="en-US" sz="2600" b="1" dirty="0" err="1"/>
              <a:t>kann</a:t>
            </a:r>
            <a:br>
              <a:rPr lang="en-US" sz="2600" b="1" dirty="0"/>
            </a:br>
            <a:r>
              <a:rPr lang="en-US" sz="2600" b="1" dirty="0"/>
              <a:t>    </a:t>
            </a:r>
            <a:r>
              <a:rPr lang="en-US" sz="2600" b="1" dirty="0" err="1"/>
              <a:t>nur</a:t>
            </a:r>
            <a:r>
              <a:rPr lang="en-US" sz="2600" b="1" dirty="0"/>
              <a:t> von </a:t>
            </a:r>
            <a:r>
              <a:rPr lang="en-US" sz="2600" b="1" dirty="0" err="1"/>
              <a:t>einen</a:t>
            </a:r>
            <a:r>
              <a:rPr lang="en-US" sz="2600" b="1" dirty="0"/>
              <a:t> </a:t>
            </a:r>
            <a:r>
              <a:rPr lang="en-US" sz="2600" b="1" dirty="0" err="1"/>
              <a:t>anderen</a:t>
            </a:r>
            <a:r>
              <a:rPr lang="en-US" sz="2600" b="1" dirty="0"/>
              <a:t> </a:t>
            </a:r>
            <a:br>
              <a:rPr lang="en-US" sz="2600" b="1" dirty="0"/>
            </a:br>
            <a:r>
              <a:rPr lang="en-US" sz="2600" b="1" dirty="0"/>
              <a:t>    </a:t>
            </a:r>
            <a:r>
              <a:rPr lang="en-US" sz="2600" b="1" dirty="0" err="1"/>
              <a:t>Benutzer</a:t>
            </a:r>
            <a:r>
              <a:rPr lang="en-US" sz="2600" b="1" dirty="0"/>
              <a:t> </a:t>
            </a:r>
            <a:r>
              <a:rPr lang="en-US" sz="2600" b="1" dirty="0" err="1"/>
              <a:t>erfolgen</a:t>
            </a:r>
            <a:endParaRPr lang="en-US" sz="2600" b="1" dirty="0"/>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30920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9">
            <a:extLst>
              <a:ext uri="{FF2B5EF4-FFF2-40B4-BE49-F238E27FC236}">
                <a16:creationId xmlns:a16="http://schemas.microsoft.com/office/drawing/2014/main" id="{55666830-9A19-4E01-8505-D6C7F9AC5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5" name="Freeform: Shape 11">
            <a:extLst>
              <a:ext uri="{FF2B5EF4-FFF2-40B4-BE49-F238E27FC236}">
                <a16:creationId xmlns:a16="http://schemas.microsoft.com/office/drawing/2014/main" id="{AE9FC877-7FB6-4D22-9988-35420644E2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E41809D1-F12E-46BB-B804-5F209D325E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el 1"/>
          <p:cNvSpPr>
            <a:spLocks noGrp="1"/>
          </p:cNvSpPr>
          <p:nvPr>
            <p:ph type="title"/>
          </p:nvPr>
        </p:nvSpPr>
        <p:spPr>
          <a:xfrm>
            <a:off x="477981" y="771988"/>
            <a:ext cx="4470906" cy="3555475"/>
          </a:xfrm>
        </p:spPr>
        <p:txBody>
          <a:bodyPr vert="horz" lIns="91440" tIns="45720" rIns="91440" bIns="45720" rtlCol="0" anchor="b">
            <a:normAutofit fontScale="90000"/>
          </a:bodyPr>
          <a:lstStyle/>
          <a:p>
            <a:r>
              <a:rPr lang="en-US" sz="2600" b="1" dirty="0"/>
              <a:t>6. Die </a:t>
            </a:r>
            <a:r>
              <a:rPr lang="en-US" sz="2600" b="1" dirty="0" err="1"/>
              <a:t>Benachrichtung</a:t>
            </a:r>
            <a:r>
              <a:rPr lang="en-US" sz="2600" b="1" dirty="0"/>
              <a:t> </a:t>
            </a:r>
            <a:r>
              <a:rPr lang="en-US" sz="2600" b="1" dirty="0" err="1"/>
              <a:t>erhält</a:t>
            </a:r>
            <a:r>
              <a:rPr lang="en-US" sz="2600" b="1" dirty="0"/>
              <a:t> der</a:t>
            </a:r>
            <a:br>
              <a:rPr lang="en-US" sz="2600" b="1" dirty="0"/>
            </a:br>
            <a:r>
              <a:rPr lang="en-US" sz="2600" b="1" dirty="0"/>
              <a:t>    </a:t>
            </a:r>
            <a:r>
              <a:rPr lang="en-US" sz="2600" b="1" dirty="0" err="1"/>
              <a:t>Sachberarbeiter</a:t>
            </a:r>
            <a:r>
              <a:rPr lang="en-US" sz="2600" b="1" dirty="0"/>
              <a:t>, der die Bank-</a:t>
            </a:r>
            <a:br>
              <a:rPr lang="en-US" sz="2600" b="1" dirty="0"/>
            </a:br>
            <a:r>
              <a:rPr lang="en-US" sz="2600" b="1" dirty="0"/>
              <a:t>    </a:t>
            </a:r>
            <a:r>
              <a:rPr lang="en-US" sz="2600" b="1" dirty="0" err="1"/>
              <a:t>verbindung</a:t>
            </a:r>
            <a:r>
              <a:rPr lang="en-US" sz="2600" b="1" dirty="0"/>
              <a:t> </a:t>
            </a:r>
            <a:r>
              <a:rPr lang="en-US" sz="2600" b="1" dirty="0" err="1"/>
              <a:t>erfasst</a:t>
            </a:r>
            <a:r>
              <a:rPr lang="en-US" sz="2600" b="1" dirty="0"/>
              <a:t> hat</a:t>
            </a:r>
            <a:br>
              <a:rPr lang="en-US" sz="2600" b="1" dirty="0"/>
            </a:br>
            <a:r>
              <a:rPr lang="en-US" sz="2600" b="1" dirty="0"/>
              <a:t>7. </a:t>
            </a:r>
            <a:r>
              <a:rPr lang="en-US" sz="2600" b="1" dirty="0" err="1"/>
              <a:t>Diese</a:t>
            </a:r>
            <a:r>
              <a:rPr lang="en-US" sz="2600" b="1" dirty="0"/>
              <a:t> </a:t>
            </a:r>
            <a:r>
              <a:rPr lang="en-US" sz="2600" b="1" dirty="0" err="1"/>
              <a:t>wird</a:t>
            </a:r>
            <a:r>
              <a:rPr lang="en-US" sz="2600" b="1" dirty="0"/>
              <a:t> an </a:t>
            </a:r>
            <a:r>
              <a:rPr lang="en-US" sz="2600" b="1" dirty="0" err="1"/>
              <a:t>einen</a:t>
            </a:r>
            <a:r>
              <a:rPr lang="en-US" sz="2600" b="1" dirty="0"/>
              <a:t> </a:t>
            </a:r>
            <a:r>
              <a:rPr lang="en-US" sz="2600" b="1" dirty="0" err="1"/>
              <a:t>anderen</a:t>
            </a:r>
            <a:r>
              <a:rPr lang="en-US" sz="2600" b="1" dirty="0"/>
              <a:t> </a:t>
            </a:r>
            <a:br>
              <a:rPr lang="en-US" sz="2600" b="1" dirty="0"/>
            </a:br>
            <a:r>
              <a:rPr lang="en-US" sz="2600" b="1" dirty="0"/>
              <a:t>    </a:t>
            </a:r>
            <a:r>
              <a:rPr lang="en-US" sz="2600" b="1" dirty="0" err="1"/>
              <a:t>berechtigten</a:t>
            </a:r>
            <a:r>
              <a:rPr lang="en-US" sz="2600" b="1" dirty="0"/>
              <a:t> </a:t>
            </a:r>
            <a:r>
              <a:rPr lang="en-US" sz="2600" b="1" dirty="0" err="1"/>
              <a:t>Sachbearbeiter</a:t>
            </a:r>
            <a:r>
              <a:rPr lang="en-US" sz="2600" b="1" dirty="0"/>
              <a:t> </a:t>
            </a:r>
            <a:br>
              <a:rPr lang="en-US" sz="2600" b="1" dirty="0"/>
            </a:br>
            <a:r>
              <a:rPr lang="en-US" sz="2600" b="1" dirty="0"/>
              <a:t>    </a:t>
            </a:r>
            <a:r>
              <a:rPr lang="en-US" sz="2600" b="1" dirty="0" err="1"/>
              <a:t>weitergeleitet</a:t>
            </a:r>
            <a:r>
              <a:rPr lang="en-US" sz="2600" b="1" dirty="0"/>
              <a:t> </a:t>
            </a:r>
            <a:br>
              <a:rPr lang="en-US" sz="2600" b="1" dirty="0"/>
            </a:br>
            <a:r>
              <a:rPr lang="en-US" sz="2600" b="1" dirty="0"/>
              <a:t>8. </a:t>
            </a:r>
            <a:r>
              <a:rPr lang="en-US" sz="2600" b="1" dirty="0" err="1"/>
              <a:t>Durch</a:t>
            </a:r>
            <a:r>
              <a:rPr lang="en-US" sz="2600" b="1" dirty="0"/>
              <a:t> die Hyperlinks in der E-Mail </a:t>
            </a:r>
            <a:br>
              <a:rPr lang="en-US" sz="2600" b="1" dirty="0"/>
            </a:br>
            <a:r>
              <a:rPr lang="en-US" sz="2600" b="1" dirty="0"/>
              <a:t>    </a:t>
            </a:r>
            <a:r>
              <a:rPr lang="en-US" sz="2600" b="1" dirty="0" err="1"/>
              <a:t>werden</a:t>
            </a:r>
            <a:r>
              <a:rPr lang="en-US" sz="2600" b="1" dirty="0"/>
              <a:t> </a:t>
            </a:r>
            <a:r>
              <a:rPr lang="en-US" sz="2600" b="1" dirty="0" err="1"/>
              <a:t>ihm</a:t>
            </a:r>
            <a:r>
              <a:rPr lang="en-US" sz="2600" b="1" dirty="0"/>
              <a:t> die </a:t>
            </a:r>
            <a:r>
              <a:rPr lang="en-US" sz="2600" b="1" dirty="0" err="1"/>
              <a:t>Bankverbindung</a:t>
            </a:r>
            <a:r>
              <a:rPr lang="en-US" sz="2600" b="1" dirty="0"/>
              <a:t> </a:t>
            </a:r>
            <a:br>
              <a:rPr lang="en-US" sz="2600" b="1" dirty="0"/>
            </a:br>
            <a:r>
              <a:rPr lang="en-US" sz="2600" b="1" dirty="0"/>
              <a:t>    und der </a:t>
            </a:r>
            <a:r>
              <a:rPr lang="en-US" sz="2600" b="1" dirty="0" err="1"/>
              <a:t>Rechnungsbeleg</a:t>
            </a:r>
            <a:r>
              <a:rPr lang="en-US" sz="2600" b="1" dirty="0"/>
              <a:t> </a:t>
            </a:r>
            <a:r>
              <a:rPr lang="en-US" sz="2600" b="1" dirty="0" err="1"/>
              <a:t>geöffnet</a:t>
            </a:r>
            <a:r>
              <a:rPr lang="en-US" sz="2600" b="1" dirty="0"/>
              <a:t> </a:t>
            </a:r>
            <a:br>
              <a:rPr lang="en-US" sz="2600" b="1" dirty="0"/>
            </a:br>
            <a:r>
              <a:rPr lang="en-US" sz="2600" b="1" dirty="0"/>
              <a:t>    </a:t>
            </a:r>
            <a:r>
              <a:rPr lang="en-US" sz="2600" b="1" dirty="0" err="1"/>
              <a:t>zur</a:t>
            </a:r>
            <a:r>
              <a:rPr lang="en-US" sz="2600" b="1" dirty="0"/>
              <a:t> </a:t>
            </a:r>
            <a:r>
              <a:rPr lang="en-US" sz="2600" b="1" dirty="0" err="1"/>
              <a:t>Freigabe</a:t>
            </a:r>
            <a:r>
              <a:rPr lang="en-US" sz="2600" b="1" dirty="0"/>
              <a:t> der </a:t>
            </a:r>
            <a:r>
              <a:rPr lang="en-US" sz="2600" b="1" dirty="0" err="1"/>
              <a:t>Bankdaten</a:t>
            </a:r>
            <a:endParaRPr lang="en-US" sz="2600" b="1" dirty="0"/>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Grafik 3" descr="Ein Bild, das Text, Screenshot, Software, Webseite enthält.&#10;&#10;Automatisch generierte Beschreibung">
            <a:extLst>
              <a:ext uri="{FF2B5EF4-FFF2-40B4-BE49-F238E27FC236}">
                <a16:creationId xmlns:a16="http://schemas.microsoft.com/office/drawing/2014/main" id="{E449E499-6D54-2E2B-3383-E0485507A0F4}"/>
              </a:ext>
            </a:extLst>
          </p:cNvPr>
          <p:cNvPicPr>
            <a:picLocks noChangeAspect="1"/>
          </p:cNvPicPr>
          <p:nvPr/>
        </p:nvPicPr>
        <p:blipFill>
          <a:blip r:embed="rId3"/>
          <a:stretch>
            <a:fillRect/>
          </a:stretch>
        </p:blipFill>
        <p:spPr>
          <a:xfrm>
            <a:off x="5338123" y="229956"/>
            <a:ext cx="6439256" cy="6398088"/>
          </a:xfrm>
          <a:prstGeom prst="rect">
            <a:avLst/>
          </a:prstGeom>
        </p:spPr>
      </p:pic>
    </p:spTree>
    <p:extLst>
      <p:ext uri="{BB962C8B-B14F-4D97-AF65-F5344CB8AC3E}">
        <p14:creationId xmlns:p14="http://schemas.microsoft.com/office/powerpoint/2010/main" val="39031488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9">
            <a:extLst>
              <a:ext uri="{FF2B5EF4-FFF2-40B4-BE49-F238E27FC236}">
                <a16:creationId xmlns:a16="http://schemas.microsoft.com/office/drawing/2014/main" id="{55666830-9A19-4E01-8505-D6C7F9AC5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5" name="Freeform: Shape 11">
            <a:extLst>
              <a:ext uri="{FF2B5EF4-FFF2-40B4-BE49-F238E27FC236}">
                <a16:creationId xmlns:a16="http://schemas.microsoft.com/office/drawing/2014/main" id="{AE9FC877-7FB6-4D22-9988-35420644E2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E41809D1-F12E-46BB-B804-5F209D325E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el 1"/>
          <p:cNvSpPr>
            <a:spLocks noGrp="1"/>
          </p:cNvSpPr>
          <p:nvPr>
            <p:ph type="title"/>
          </p:nvPr>
        </p:nvSpPr>
        <p:spPr>
          <a:xfrm>
            <a:off x="477981" y="1122363"/>
            <a:ext cx="4470906" cy="2806554"/>
          </a:xfrm>
        </p:spPr>
        <p:txBody>
          <a:bodyPr vert="horz" lIns="91440" tIns="45720" rIns="91440" bIns="45720" rtlCol="0" anchor="b">
            <a:normAutofit/>
          </a:bodyPr>
          <a:lstStyle/>
          <a:p>
            <a:r>
              <a:rPr lang="en-US" sz="2600" b="1" dirty="0"/>
              <a:t>9.    Die </a:t>
            </a:r>
            <a:r>
              <a:rPr lang="en-US" sz="2600" b="1" dirty="0" err="1"/>
              <a:t>Freigabe</a:t>
            </a:r>
            <a:r>
              <a:rPr lang="en-US" sz="2600" b="1" dirty="0"/>
              <a:t> </a:t>
            </a:r>
            <a:r>
              <a:rPr lang="en-US" sz="2600" b="1" dirty="0" err="1"/>
              <a:t>erfolgte</a:t>
            </a:r>
            <a:r>
              <a:rPr lang="en-US" sz="2600" b="1" dirty="0"/>
              <a:t> </a:t>
            </a:r>
            <a:r>
              <a:rPr lang="en-US" sz="2600" b="1" dirty="0" err="1"/>
              <a:t>durch</a:t>
            </a:r>
            <a:r>
              <a:rPr lang="en-US" sz="2600" b="1" dirty="0"/>
              <a:t> </a:t>
            </a:r>
            <a:br>
              <a:rPr lang="en-US" sz="2600" b="1" dirty="0"/>
            </a:br>
            <a:r>
              <a:rPr lang="en-US" sz="2600" b="1" dirty="0"/>
              <a:t>       den </a:t>
            </a:r>
            <a:r>
              <a:rPr lang="en-US" sz="2600" b="1" dirty="0" err="1"/>
              <a:t>berechtigten</a:t>
            </a:r>
            <a:r>
              <a:rPr lang="en-US" sz="2600" b="1" dirty="0"/>
              <a:t> </a:t>
            </a:r>
            <a:r>
              <a:rPr lang="en-US" sz="2600" b="1" dirty="0" err="1"/>
              <a:t>Sach</a:t>
            </a:r>
            <a:r>
              <a:rPr lang="en-US" sz="2600" b="1" dirty="0"/>
              <a:t>-</a:t>
            </a:r>
            <a:br>
              <a:rPr lang="en-US" sz="2600" b="1" dirty="0"/>
            </a:br>
            <a:r>
              <a:rPr lang="en-US" sz="2600" b="1" dirty="0"/>
              <a:t>       </a:t>
            </a:r>
            <a:r>
              <a:rPr lang="en-US" sz="2600" b="1" dirty="0" err="1"/>
              <a:t>bearbeiter</a:t>
            </a:r>
            <a:br>
              <a:rPr lang="en-US" sz="2600" b="1" dirty="0"/>
            </a:br>
            <a:r>
              <a:rPr lang="en-US" sz="2600" b="1" dirty="0"/>
              <a:t>10. </a:t>
            </a:r>
            <a:r>
              <a:rPr lang="en-US" sz="2600" b="1" dirty="0" err="1"/>
              <a:t>Zahlungsverkehr</a:t>
            </a:r>
            <a:r>
              <a:rPr lang="en-US" sz="2600" b="1" dirty="0"/>
              <a:t> </a:t>
            </a:r>
            <a:r>
              <a:rPr lang="en-US" sz="2600" b="1" dirty="0" err="1"/>
              <a:t>kann</a:t>
            </a:r>
            <a:r>
              <a:rPr lang="en-US" sz="2600" b="1" dirty="0"/>
              <a:t> </a:t>
            </a:r>
            <a:r>
              <a:rPr lang="en-US" sz="2600" b="1" dirty="0" err="1"/>
              <a:t>erstellt</a:t>
            </a:r>
            <a:r>
              <a:rPr lang="en-US" sz="2600" b="1" dirty="0"/>
              <a:t> </a:t>
            </a:r>
            <a:br>
              <a:rPr lang="en-US" sz="2600" b="1" dirty="0"/>
            </a:br>
            <a:r>
              <a:rPr lang="en-US" sz="2600" b="1" dirty="0"/>
              <a:t>       </a:t>
            </a:r>
            <a:r>
              <a:rPr lang="en-US" sz="2600" b="1" dirty="0" err="1"/>
              <a:t>werden</a:t>
            </a:r>
            <a:r>
              <a:rPr lang="en-US" sz="2600" b="1" dirty="0"/>
              <a:t> und an das Banking-</a:t>
            </a:r>
            <a:br>
              <a:rPr lang="en-US" sz="2600" b="1" dirty="0"/>
            </a:br>
            <a:r>
              <a:rPr lang="en-US" sz="2600" b="1" dirty="0"/>
              <a:t>       </a:t>
            </a:r>
            <a:r>
              <a:rPr lang="en-US" sz="2600" b="1" dirty="0" err="1"/>
              <a:t>programm</a:t>
            </a:r>
            <a:r>
              <a:rPr lang="en-US" sz="2600" b="1" dirty="0"/>
              <a:t> </a:t>
            </a:r>
            <a:r>
              <a:rPr lang="en-US" sz="2600" b="1" dirty="0" err="1"/>
              <a:t>gesandt</a:t>
            </a:r>
            <a:r>
              <a:rPr lang="en-US" sz="2600" b="1" dirty="0"/>
              <a:t> </a:t>
            </a:r>
            <a:r>
              <a:rPr lang="en-US" sz="2600" b="1" dirty="0" err="1"/>
              <a:t>werden</a:t>
            </a:r>
            <a:endParaRPr lang="en-US" sz="2600" b="1" dirty="0"/>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Grafik 6">
            <a:extLst>
              <a:ext uri="{FF2B5EF4-FFF2-40B4-BE49-F238E27FC236}">
                <a16:creationId xmlns:a16="http://schemas.microsoft.com/office/drawing/2014/main" id="{616D24A3-64D8-94C6-C957-719059972105}"/>
              </a:ext>
            </a:extLst>
          </p:cNvPr>
          <p:cNvPicPr>
            <a:picLocks noChangeAspect="1"/>
          </p:cNvPicPr>
          <p:nvPr/>
        </p:nvPicPr>
        <p:blipFill rotWithShape="1">
          <a:blip r:embed="rId3"/>
          <a:srcRect l="19900" t="557" r="50594" b="6973"/>
          <a:stretch/>
        </p:blipFill>
        <p:spPr bwMode="auto">
          <a:xfrm>
            <a:off x="5732056" y="1845258"/>
            <a:ext cx="5686934" cy="5012742"/>
          </a:xfrm>
          <a:prstGeom prst="rect">
            <a:avLst/>
          </a:prstGeom>
          <a:ln>
            <a:noFill/>
          </a:ln>
          <a:extLst>
            <a:ext uri="{53640926-AAD7-44D8-BBD7-CCE9431645EC}">
              <a14:shadowObscured xmlns:a14="http://schemas.microsoft.com/office/drawing/2010/main"/>
            </a:ext>
          </a:extLst>
        </p:spPr>
      </p:pic>
      <p:pic>
        <p:nvPicPr>
          <p:cNvPr id="4" name="Grafik 3" descr="Ein Bild, das Text, Screenshot, Software, Computersymbol enthält.&#10;&#10;Automatisch generierte Beschreibung">
            <a:extLst>
              <a:ext uri="{FF2B5EF4-FFF2-40B4-BE49-F238E27FC236}">
                <a16:creationId xmlns:a16="http://schemas.microsoft.com/office/drawing/2014/main" id="{A36E0556-F453-4901-A021-2D3716D6FBD4}"/>
              </a:ext>
            </a:extLst>
          </p:cNvPr>
          <p:cNvPicPr>
            <a:picLocks noChangeAspect="1"/>
          </p:cNvPicPr>
          <p:nvPr/>
        </p:nvPicPr>
        <p:blipFill rotWithShape="1">
          <a:blip r:embed="rId4"/>
          <a:srcRect b="37013"/>
          <a:stretch/>
        </p:blipFill>
        <p:spPr>
          <a:xfrm>
            <a:off x="5080454" y="122545"/>
            <a:ext cx="6808343" cy="2760614"/>
          </a:xfrm>
          <a:prstGeom prst="rect">
            <a:avLst/>
          </a:prstGeom>
        </p:spPr>
      </p:pic>
      <p:sp>
        <p:nvSpPr>
          <p:cNvPr id="3" name="Rechteck 2">
            <a:extLst>
              <a:ext uri="{FF2B5EF4-FFF2-40B4-BE49-F238E27FC236}">
                <a16:creationId xmlns:a16="http://schemas.microsoft.com/office/drawing/2014/main" id="{60C69162-3B88-4CED-A353-B1AF44759D74}"/>
              </a:ext>
            </a:extLst>
          </p:cNvPr>
          <p:cNvSpPr/>
          <p:nvPr/>
        </p:nvSpPr>
        <p:spPr>
          <a:xfrm>
            <a:off x="5213035" y="1992574"/>
            <a:ext cx="320018" cy="578218"/>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383518356"/>
      </p:ext>
    </p:extLst>
  </p:cSld>
  <p:clrMapOvr>
    <a:masterClrMapping/>
  </p:clrMapOvr>
</p:sld>
</file>

<file path=ppt/theme/theme1.xml><?xml version="1.0" encoding="utf-8"?>
<a:theme xmlns:a="http://schemas.openxmlformats.org/drawingml/2006/main" name="1_Larissa">
  <a:themeElements>
    <a:clrScheme name="Graustuf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Lariss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Graustuf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themeOverride>
</file>

<file path=ppt/theme/themeOverride2.xml><?xml version="1.0" encoding="utf-8"?>
<a:themeOverride xmlns:a="http://schemas.openxmlformats.org/drawingml/2006/main">
  <a:clrScheme name="Graustuf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themeOverride>
</file>

<file path=ppt/theme/themeOverride3.xml><?xml version="1.0" encoding="utf-8"?>
<a:themeOverride xmlns:a="http://schemas.openxmlformats.org/drawingml/2006/main">
  <a:clrScheme name="Graustuf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themeOverride>
</file>

<file path=ppt/theme/themeOverride4.xml><?xml version="1.0" encoding="utf-8"?>
<a:themeOverride xmlns:a="http://schemas.openxmlformats.org/drawingml/2006/main">
  <a:clrScheme name="Graustuf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themeOverride>
</file>

<file path=ppt/theme/themeOverride5.xml><?xml version="1.0" encoding="utf-8"?>
<a:themeOverride xmlns:a="http://schemas.openxmlformats.org/drawingml/2006/main">
  <a:clrScheme name="Graustuf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themeOverride>
</file>

<file path=ppt/theme/themeOverride6.xml><?xml version="1.0" encoding="utf-8"?>
<a:themeOverride xmlns:a="http://schemas.openxmlformats.org/drawingml/2006/main">
  <a:clrScheme name="Graustuf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themeOverride>
</file>

<file path=docProps/app.xml><?xml version="1.0" encoding="utf-8"?>
<Properties xmlns="http://schemas.openxmlformats.org/officeDocument/2006/extended-properties" xmlns:vt="http://schemas.openxmlformats.org/officeDocument/2006/docPropsVTypes">
  <TotalTime>0</TotalTime>
  <Words>238</Words>
  <Application>Microsoft Office PowerPoint</Application>
  <PresentationFormat>Breitbild</PresentationFormat>
  <Paragraphs>10</Paragraphs>
  <Slides>6</Slides>
  <Notes>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6</vt:i4>
      </vt:variant>
    </vt:vector>
  </HeadingPairs>
  <TitlesOfParts>
    <vt:vector size="10" baseType="lpstr">
      <vt:lpstr>Arial</vt:lpstr>
      <vt:lpstr>Calibri</vt:lpstr>
      <vt:lpstr>Calibri Light</vt:lpstr>
      <vt:lpstr>1_Larissa</vt:lpstr>
      <vt:lpstr>PowerPoint-Präsentation</vt:lpstr>
      <vt:lpstr>1. Die Prüfung der Bankver-      bindung erfolgt immer beim       Verbuchen der freigegebenen       Rechnung  </vt:lpstr>
      <vt:lpstr>2. Die neue Bankverbindung wird     eingegeben, besteht schon eine         Bankverbindung, wird diese mit      Eingabe des Enddatum beendet  3. Eine erste Prüfung der IBAN      erfolgt automatisch vom System 4. Nach dem Bestätigung “OK”     generiert das System automatisch      eine E-Mail Benachrichtung</vt:lpstr>
      <vt:lpstr>6. Der Zahlungsverkehr mit einer      nicht freigebenen Bankver-     bindung kann nicht zum      Bankingprogramm gesendet      werden 7. Eine Freigabe kann     nur von einen anderen      Benutzer erfolgen</vt:lpstr>
      <vt:lpstr>6. Die Benachrichtung erhält der     Sachberarbeiter, der die Bank-     verbindung erfasst hat 7. Diese wird an einen anderen      berechtigten Sachbearbeiter      weitergeleitet  8. Durch die Hyperlinks in der E-Mail      werden ihm die Bankverbindung      und der Rechnungsbeleg geöffnet      zur Freigabe der Bankdaten</vt:lpstr>
      <vt:lpstr>9.    Die Freigabe erfolgte durch         den berechtigten Sach-        bearbeiter 10. Zahlungsverkehr kann erstellt         werden und an das Banking-        programm gesandt werden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Neue bzw. Ändern von Bankverbindungen</dc:title>
  <dc:creator>Marlen Weber</dc:creator>
  <cp:lastModifiedBy>Marlen Weber</cp:lastModifiedBy>
  <cp:revision>20</cp:revision>
  <cp:lastPrinted>2020-09-28T12:25:15Z</cp:lastPrinted>
  <dcterms:created xsi:type="dcterms:W3CDTF">2020-09-09T08:40:50Z</dcterms:created>
  <dcterms:modified xsi:type="dcterms:W3CDTF">2023-11-21T10:27:18Z</dcterms:modified>
</cp:coreProperties>
</file>